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" ContentType="image/tif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29" r:id="rId6"/>
  </p:sldMasterIdLst>
  <p:notesMasterIdLst>
    <p:notesMasterId r:id="rId49"/>
  </p:notesMasterIdLst>
  <p:handoutMasterIdLst>
    <p:handoutMasterId r:id="rId50"/>
  </p:handoutMasterIdLst>
  <p:sldIdLst>
    <p:sldId id="256" r:id="rId7"/>
    <p:sldId id="260" r:id="rId8"/>
    <p:sldId id="261" r:id="rId9"/>
    <p:sldId id="268" r:id="rId10"/>
    <p:sldId id="272" r:id="rId11"/>
    <p:sldId id="259" r:id="rId12"/>
    <p:sldId id="277" r:id="rId13"/>
    <p:sldId id="278" r:id="rId14"/>
    <p:sldId id="279" r:id="rId15"/>
    <p:sldId id="280" r:id="rId16"/>
    <p:sldId id="263" r:id="rId17"/>
    <p:sldId id="276" r:id="rId18"/>
    <p:sldId id="283" r:id="rId19"/>
    <p:sldId id="284" r:id="rId20"/>
    <p:sldId id="285" r:id="rId21"/>
    <p:sldId id="290" r:id="rId22"/>
    <p:sldId id="286" r:id="rId23"/>
    <p:sldId id="287" r:id="rId24"/>
    <p:sldId id="291" r:id="rId25"/>
    <p:sldId id="288" r:id="rId26"/>
    <p:sldId id="289" r:id="rId27"/>
    <p:sldId id="292" r:id="rId28"/>
    <p:sldId id="293" r:id="rId29"/>
    <p:sldId id="294" r:id="rId30"/>
    <p:sldId id="298" r:id="rId31"/>
    <p:sldId id="295" r:id="rId32"/>
    <p:sldId id="296" r:id="rId33"/>
    <p:sldId id="299" r:id="rId34"/>
    <p:sldId id="297" r:id="rId35"/>
    <p:sldId id="300" r:id="rId36"/>
    <p:sldId id="275" r:id="rId37"/>
    <p:sldId id="301" r:id="rId38"/>
    <p:sldId id="307" r:id="rId39"/>
    <p:sldId id="302" r:id="rId40"/>
    <p:sldId id="303" r:id="rId41"/>
    <p:sldId id="304" r:id="rId42"/>
    <p:sldId id="305" r:id="rId43"/>
    <p:sldId id="270" r:id="rId44"/>
    <p:sldId id="306" r:id="rId45"/>
    <p:sldId id="269" r:id="rId46"/>
    <p:sldId id="274" r:id="rId47"/>
    <p:sldId id="267" r:id="rId48"/>
  </p:sldIdLst>
  <p:sldSz cx="12434888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2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  <p:cmAuthor id="4" name="Author" initials="A" lastIdx="2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7217A"/>
    <a:srgbClr val="00188F"/>
    <a:srgbClr val="0A79D2"/>
    <a:srgbClr val="404040"/>
    <a:srgbClr val="EAEAEA"/>
    <a:srgbClr val="00176B"/>
    <a:srgbClr val="E3008C"/>
    <a:srgbClr val="FFB900"/>
    <a:srgbClr val="107C1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68" autoAdjust="0"/>
    <p:restoredTop sz="95455" autoAdjust="0"/>
  </p:normalViewPr>
  <p:slideViewPr>
    <p:cSldViewPr>
      <p:cViewPr varScale="1">
        <p:scale>
          <a:sx n="59" d="100"/>
          <a:sy n="59" d="100"/>
        </p:scale>
        <p:origin x="42" y="312"/>
      </p:cViewPr>
      <p:guideLst/>
    </p:cSldViewPr>
  </p:slideViewPr>
  <p:outlineViewPr>
    <p:cViewPr>
      <p:scale>
        <a:sx n="33" d="100"/>
        <a:sy n="33" d="100"/>
      </p:scale>
      <p:origin x="0" y="-85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howGuides="1">
      <p:cViewPr varScale="1">
        <p:scale>
          <a:sx n="82" d="100"/>
          <a:sy n="82" d="100"/>
        </p:scale>
        <p:origin x="3156" y="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50" Type="http://schemas.openxmlformats.org/officeDocument/2006/relationships/handoutMaster" Target="handoutMasters/handoutMaster1.xml"/><Relationship Id="rId55" Type="http://schemas.openxmlformats.org/officeDocument/2006/relationships/tableStyles" Target="tableStyles.xml"/><Relationship Id="rId7" Type="http://schemas.openxmlformats.org/officeDocument/2006/relationships/slide" Target="slides/slide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viewProps" Target="viewProps.xml"/><Relationship Id="rId5" Type="http://schemas.openxmlformats.org/officeDocument/2006/relationships/customXml" Target="../customXml/item5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presProps" Target="presProps.xml"/><Relationship Id="rId4" Type="http://schemas.openxmlformats.org/officeDocument/2006/relationships/customXml" Target="../customXml/item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8" Type="http://schemas.openxmlformats.org/officeDocument/2006/relationships/slide" Target="slides/slide2.xml"/><Relationship Id="rId51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1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>
                <a:latin typeface="Segoe UI" pitchFamily="34" charset="0"/>
              </a:rPr>
              <a:t>Build 2015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8D045D-9A66-44E7-900A-FC6D0BD4E54A}" type="datetime8">
              <a:rPr lang="en-US" smtClean="0">
                <a:latin typeface="Segoe UI" pitchFamily="34" charset="0"/>
              </a:rPr>
              <a:t>2/17/2016 11:40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r>
              <a:rPr lang="en-US" dirty="0">
                <a:latin typeface="Segoe UI" pitchFamily="34" charset="0"/>
              </a:rPr>
              <a:t>Build 2015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EEC551-8CDA-4EB6-89BB-2A86C9F091C8}" type="datetime8">
              <a:rPr lang="en-US" smtClean="0"/>
              <a:t>2/17/2016 11:40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tif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jp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jpeg"/><Relationship Id="rId10" Type="http://schemas.openxmlformats.org/officeDocument/2006/relationships/image" Target="../media/image12.png"/><Relationship Id="rId4" Type="http://schemas.openxmlformats.org/officeDocument/2006/relationships/image" Target="../media/image6.jpeg"/><Relationship Id="rId9" Type="http://schemas.openxmlformats.org/officeDocument/2006/relationships/image" Target="../media/image11.jpe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slideMaster" Target="../slideMasters/slideMaster1.xml"/><Relationship Id="rId1" Type="http://schemas.openxmlformats.org/officeDocument/2006/relationships/customXml" Target="../../customXml/item4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slideMaster" Target="../slideMasters/slideMaster1.xml"/><Relationship Id="rId1" Type="http://schemas.openxmlformats.org/officeDocument/2006/relationships/customXml" Target="../../customXml/item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bg>
      <p:bgPr>
        <a:solidFill>
          <a:srgbClr val="6721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" y="5825335"/>
            <a:ext cx="2647213" cy="1186652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8826383" y="6157051"/>
            <a:ext cx="30316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sz="1800" b="1" dirty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4" y="2842982"/>
            <a:ext cx="12434887" cy="11079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19" rIns="91440" bIns="45719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37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660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dotNet</a:t>
            </a:r>
            <a:r>
              <a:rPr kumimoji="0" lang="es-ES" altLang="es-ES" sz="660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 Spain Conference 2016</a:t>
            </a:r>
            <a:endParaRPr kumimoji="0" lang="es-ES" altLang="es-ES" sz="36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2510109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(blue)">
    <p:bg>
      <p:bgPr>
        <a:solidFill>
          <a:srgbClr val="6721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74607" y="1212859"/>
            <a:ext cx="11885683" cy="2092881"/>
          </a:xfrm>
        </p:spPr>
        <p:txBody>
          <a:bodyPr>
            <a:spAutoFit/>
          </a:bodyPr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  <a:lvl2pPr marL="342826" indent="0">
              <a:buNone/>
              <a:defRPr>
                <a:solidFill>
                  <a:schemeClr val="bg1"/>
                </a:solidFill>
              </a:defRPr>
            </a:lvl2pPr>
            <a:lvl3pPr marL="571376" indent="0">
              <a:buNone/>
              <a:defRPr>
                <a:solidFill>
                  <a:schemeClr val="bg1"/>
                </a:solidFill>
              </a:defRPr>
            </a:lvl3pPr>
            <a:lvl4pPr marL="799927" indent="0">
              <a:buNone/>
              <a:defRPr>
                <a:solidFill>
                  <a:schemeClr val="bg1"/>
                </a:solidFill>
              </a:defRPr>
            </a:lvl4pPr>
            <a:lvl5pPr marL="102847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Section1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8826383" y="6157051"/>
            <a:ext cx="30316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sz="1800" b="1" dirty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6482509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74607" y="1212859"/>
            <a:ext cx="11885683" cy="2092881"/>
          </a:xfrm>
        </p:spPr>
        <p:txBody>
          <a:bodyPr>
            <a:spAutoFit/>
          </a:bodyPr>
          <a:lstStyle>
            <a:lvl1pPr marL="0" indent="0">
              <a:buNone/>
              <a:defRPr baseline="0">
                <a:solidFill>
                  <a:srgbClr val="67217A"/>
                </a:solidFill>
              </a:defRPr>
            </a:lvl1pPr>
            <a:lvl2pPr marL="342826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4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571376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799927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8477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lang="en-US" sz="4800" b="0" kern="1200" cap="none" spc="-103" baseline="0" dirty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Section1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8826383" y="6157051"/>
            <a:ext cx="30316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>
                <a:solidFill>
                  <a:srgbClr val="67217A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sz="1800" b="1" dirty="0">
              <a:solidFill>
                <a:srgbClr val="67217A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7270609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 defTabSz="93271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3" baseline="0" dirty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76972" y="1363662"/>
            <a:ext cx="5485698" cy="196964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599">
                <a:solidFill>
                  <a:srgbClr val="67217A"/>
                </a:solidFill>
              </a:defRPr>
            </a:lvl1pPr>
            <a:lvl2pPr marL="0" indent="0">
              <a:buNone/>
              <a:defRPr sz="2000"/>
            </a:lvl2pPr>
            <a:lvl3pPr marL="231725" indent="0">
              <a:buNone/>
              <a:tabLst/>
              <a:defRPr sz="2000"/>
            </a:lvl3pPr>
            <a:lvl4pPr marL="460275" indent="0">
              <a:buNone/>
              <a:defRPr/>
            </a:lvl4pPr>
            <a:lvl5pPr marL="685652" indent="0">
              <a:buNone/>
              <a:tabLst/>
              <a:defRPr/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6676954" y="1363662"/>
            <a:ext cx="5485698" cy="196964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599">
                <a:solidFill>
                  <a:srgbClr val="67217A"/>
                </a:solidFill>
              </a:defRPr>
            </a:lvl1pPr>
            <a:lvl2pPr marL="0" indent="0">
              <a:buNone/>
              <a:defRPr sz="2000"/>
            </a:lvl2pPr>
            <a:lvl3pPr marL="231725" indent="0">
              <a:buNone/>
              <a:tabLst/>
              <a:defRPr sz="2000"/>
            </a:lvl3pPr>
            <a:lvl4pPr marL="460275" indent="0">
              <a:buNone/>
              <a:defRPr/>
            </a:lvl4pPr>
            <a:lvl5pPr marL="685652" indent="0">
              <a:buNone/>
              <a:tabLst/>
              <a:defRPr/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8826383" y="6157051"/>
            <a:ext cx="30316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>
                <a:solidFill>
                  <a:srgbClr val="67217A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sz="1800" b="1" dirty="0">
              <a:solidFill>
                <a:srgbClr val="67217A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0834477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74606" y="1212855"/>
            <a:ext cx="11885683" cy="1534779"/>
          </a:xfrm>
        </p:spPr>
        <p:txBody>
          <a:bodyPr>
            <a:spAutoFit/>
          </a:bodyPr>
          <a:lstStyle>
            <a:lvl1pPr>
              <a:defRPr lang="en-US" sz="2400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1pPr>
            <a:lvl2pPr marL="584185" indent="-241294">
              <a:defRPr lang="en-US" sz="2400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2pPr>
            <a:lvl3pPr marL="571427" indent="-342891">
              <a:defRPr lang="en-US" sz="2400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3pPr>
            <a:lvl4pPr>
              <a:defRPr sz="2000"/>
            </a:lvl4pPr>
            <a:lvl5pPr>
              <a:defRPr sz="2000"/>
            </a:lvl5pPr>
          </a:lstStyle>
          <a:p>
            <a:pPr marL="0" lvl="0" indent="0" algn="l" defTabSz="914144" rtl="0" eaLnBrk="1" latinLnBrk="0" hangingPunct="1">
              <a:spcBef>
                <a:spcPct val="20000"/>
              </a:spcBef>
              <a:spcAft>
                <a:spcPts val="816"/>
              </a:spcAft>
              <a:buFont typeface="Arial" pitchFamily="34" charset="0"/>
              <a:buNone/>
            </a:pPr>
            <a:r>
              <a:rPr lang="en-US" dirty="0"/>
              <a:t>First level</a:t>
            </a:r>
          </a:p>
          <a:p>
            <a:pPr marL="0" lvl="1" indent="0" algn="l" defTabSz="914144" rtl="0" eaLnBrk="1" latinLnBrk="0" hangingPunct="1">
              <a:spcBef>
                <a:spcPct val="20000"/>
              </a:spcBef>
              <a:spcAft>
                <a:spcPts val="816"/>
              </a:spcAft>
              <a:buFont typeface="Arial" pitchFamily="34" charset="0"/>
              <a:buNone/>
            </a:pPr>
            <a:r>
              <a:rPr lang="en-US" dirty="0"/>
              <a:t>Second level</a:t>
            </a:r>
          </a:p>
          <a:p>
            <a:pPr marL="0" lvl="2" indent="0" algn="l" defTabSz="914144" rtl="0" eaLnBrk="1" latinLnBrk="0" hangingPunct="1">
              <a:spcBef>
                <a:spcPct val="20000"/>
              </a:spcBef>
              <a:spcAft>
                <a:spcPts val="816"/>
              </a:spcAft>
              <a:buFont typeface="Arial" pitchFamily="34" charset="0"/>
              <a:buNone/>
            </a:pPr>
            <a:r>
              <a:rPr lang="en-US" dirty="0"/>
              <a:t>Third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en-US" dirty="0"/>
              <a:t>Code section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8826383" y="6157051"/>
            <a:ext cx="30316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>
                <a:solidFill>
                  <a:srgbClr val="67217A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sz="1800" b="1" dirty="0">
              <a:solidFill>
                <a:srgbClr val="67217A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7936825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">
    <p:bg>
      <p:bgPr>
        <a:solidFill>
          <a:srgbClr val="6721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7557205" y="4928841"/>
            <a:ext cx="4501423" cy="473422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24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Evaluation URL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4" hasCustomPrompt="1"/>
          </p:nvPr>
        </p:nvSpPr>
        <p:spPr>
          <a:xfrm>
            <a:off x="8046014" y="1236304"/>
            <a:ext cx="3523801" cy="738664"/>
          </a:xfr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s-ES" dirty="0"/>
              <a:t>QR </a:t>
            </a:r>
            <a:r>
              <a:rPr lang="es-ES" dirty="0" err="1"/>
              <a:t>Code</a:t>
            </a:r>
            <a:endParaRPr lang="es-ES" dirty="0"/>
          </a:p>
        </p:txBody>
      </p:sp>
      <p:sp>
        <p:nvSpPr>
          <p:cNvPr id="6" name="Title 1"/>
          <p:cNvSpPr txBox="1">
            <a:spLocks/>
          </p:cNvSpPr>
          <p:nvPr userDrawn="1"/>
        </p:nvSpPr>
        <p:spPr>
          <a:xfrm>
            <a:off x="274669" y="2142849"/>
            <a:ext cx="7009440" cy="885751"/>
          </a:xfrm>
          <a:prstGeom prst="rect">
            <a:avLst/>
          </a:prstGeom>
          <a:noFill/>
        </p:spPr>
        <p:txBody>
          <a:bodyPr vert="horz" wrap="square" lIns="146304" tIns="91440" rIns="146304" bIns="91440" rtlCol="0" anchor="t" anchorCtr="0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00" baseline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5400" dirty="0"/>
              <a:t>Q&amp;A</a:t>
            </a:r>
            <a:endParaRPr lang="es-ES" sz="5400" dirty="0"/>
          </a:p>
        </p:txBody>
      </p:sp>
      <p:sp>
        <p:nvSpPr>
          <p:cNvPr id="7" name="Rectangle 6"/>
          <p:cNvSpPr/>
          <p:nvPr userDrawn="1"/>
        </p:nvSpPr>
        <p:spPr>
          <a:xfrm>
            <a:off x="8826383" y="6157051"/>
            <a:ext cx="30316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sz="1800" b="1" dirty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9311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406" userDrawn="1">
          <p15:clr>
            <a:srgbClr val="C35EA4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">
    <p:bg>
      <p:bgPr>
        <a:solidFill>
          <a:srgbClr val="6721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71" y="3981818"/>
            <a:ext cx="7009440" cy="1191844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>
              <a:spcBef>
                <a:spcPts val="0"/>
              </a:spcBef>
              <a:buNone/>
              <a:defRPr sz="24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  <a:p>
            <a:pPr lvl="0"/>
            <a:r>
              <a:rPr lang="en-US" dirty="0"/>
              <a:t>Role</a:t>
            </a:r>
          </a:p>
          <a:p>
            <a:pPr lvl="0"/>
            <a:r>
              <a:rPr lang="en-US" dirty="0"/>
              <a:t>Contact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" y="5825335"/>
            <a:ext cx="2647213" cy="1186652"/>
          </a:xfrm>
          <a:prstGeom prst="rect">
            <a:avLst/>
          </a:prstGeom>
        </p:spPr>
      </p:pic>
      <p:sp>
        <p:nvSpPr>
          <p:cNvPr id="11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7557205" y="4928841"/>
            <a:ext cx="4501423" cy="473422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24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Evaluation URL</a:t>
            </a:r>
          </a:p>
        </p:txBody>
      </p:sp>
      <p:sp>
        <p:nvSpPr>
          <p:cNvPr id="13" name="Title 1"/>
          <p:cNvSpPr txBox="1">
            <a:spLocks/>
          </p:cNvSpPr>
          <p:nvPr userDrawn="1"/>
        </p:nvSpPr>
        <p:spPr>
          <a:xfrm>
            <a:off x="274670" y="2998438"/>
            <a:ext cx="7009440" cy="983389"/>
          </a:xfrm>
          <a:prstGeom prst="rect">
            <a:avLst/>
          </a:prstGeom>
          <a:noFill/>
        </p:spPr>
        <p:txBody>
          <a:bodyPr vert="horz" wrap="square" lIns="146304" tIns="91440" rIns="146304" bIns="91440" rtlCol="0" anchor="t" anchorCtr="0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00" baseline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s-ES" sz="2800" dirty="0"/>
              <a:t>No olvides realizar la encuesta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>
          <a:xfrm>
            <a:off x="8046014" y="1236304"/>
            <a:ext cx="3523801" cy="738664"/>
          </a:xfr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s-ES" dirty="0"/>
              <a:t>QR </a:t>
            </a:r>
            <a:r>
              <a:rPr lang="es-ES" dirty="0" err="1"/>
              <a:t>Code</a:t>
            </a:r>
            <a:endParaRPr lang="es-ES" dirty="0"/>
          </a:p>
        </p:txBody>
      </p:sp>
      <p:sp>
        <p:nvSpPr>
          <p:cNvPr id="12" name="Title 1"/>
          <p:cNvSpPr txBox="1">
            <a:spLocks/>
          </p:cNvSpPr>
          <p:nvPr userDrawn="1"/>
        </p:nvSpPr>
        <p:spPr>
          <a:xfrm>
            <a:off x="274669" y="2142849"/>
            <a:ext cx="7009440" cy="885751"/>
          </a:xfrm>
          <a:prstGeom prst="rect">
            <a:avLst/>
          </a:prstGeom>
          <a:noFill/>
        </p:spPr>
        <p:txBody>
          <a:bodyPr vert="horz" wrap="square" lIns="146304" tIns="91440" rIns="146304" bIns="91440" rtlCol="0" anchor="t" anchorCtr="0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00" baseline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5400" dirty="0"/>
              <a:t>¡Gracias!</a:t>
            </a:r>
            <a:endParaRPr lang="es-ES" sz="5400" dirty="0"/>
          </a:p>
        </p:txBody>
      </p:sp>
      <p:sp>
        <p:nvSpPr>
          <p:cNvPr id="9" name="Rectangle 8"/>
          <p:cNvSpPr/>
          <p:nvPr userDrawn="1"/>
        </p:nvSpPr>
        <p:spPr>
          <a:xfrm>
            <a:off x="8826383" y="6157051"/>
            <a:ext cx="30316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sz="1800" b="1" dirty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6764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406" userDrawn="1">
          <p15:clr>
            <a:srgbClr val="C35EA4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04" y="6294485"/>
            <a:ext cx="11885682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67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2015 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172" y="3147130"/>
            <a:ext cx="3291420" cy="701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92407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383196" y="1668463"/>
            <a:ext cx="8777090" cy="5029200"/>
          </a:xfrm>
        </p:spPr>
        <p:txBody>
          <a:bodyPr wrap="square">
            <a:noAutofit/>
          </a:bodyPr>
          <a:lstStyle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83113" y="1668463"/>
            <a:ext cx="2742850" cy="5029200"/>
          </a:xfrm>
        </p:spPr>
        <p:txBody>
          <a:bodyPr>
            <a:noAutofit/>
          </a:bodyPr>
          <a:lstStyle>
            <a:lvl1pPr marL="0" indent="0">
              <a:buNone/>
              <a:defRPr kumimoji="0" lang="en-US" sz="2400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100000">
                      <a:srgbClr val="000000">
                        <a:lumMod val="75000"/>
                        <a:lumOff val="25000"/>
                      </a:srgbClr>
                    </a:gs>
                    <a:gs pos="0">
                      <a:srgbClr val="000000">
                        <a:lumMod val="75000"/>
                        <a:lumOff val="2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914144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92484346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8891" y="2125663"/>
            <a:ext cx="10057115" cy="1828800"/>
          </a:xfrm>
        </p:spPr>
        <p:txBody>
          <a:bodyPr/>
          <a:lstStyle>
            <a:lvl1pPr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1748254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83113" y="1668463"/>
            <a:ext cx="2742850" cy="5029200"/>
          </a:xfrm>
        </p:spPr>
        <p:txBody>
          <a:bodyPr>
            <a:noAutofit/>
          </a:bodyPr>
          <a:lstStyle>
            <a:lvl1pPr marL="342891" indent="-342891">
              <a:buNone/>
              <a:defRPr kumimoji="0" lang="en-US" sz="2400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100000">
                      <a:srgbClr val="000000">
                        <a:lumMod val="75000"/>
                        <a:lumOff val="25000"/>
                      </a:srgbClr>
                    </a:gs>
                    <a:gs pos="0">
                      <a:srgbClr val="000000">
                        <a:lumMod val="75000"/>
                        <a:lumOff val="2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914144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81390374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">
    <p:bg>
      <p:bgPr>
        <a:solidFill>
          <a:srgbClr val="6721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71" y="3981818"/>
            <a:ext cx="7009440" cy="1191844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>
              <a:spcBef>
                <a:spcPts val="0"/>
              </a:spcBef>
              <a:buNone/>
              <a:defRPr sz="24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  <a:p>
            <a:pPr lvl="0"/>
            <a:r>
              <a:rPr lang="en-US" dirty="0"/>
              <a:t>Role</a:t>
            </a:r>
          </a:p>
          <a:p>
            <a:pPr lvl="0"/>
            <a:r>
              <a:rPr lang="en-US" dirty="0"/>
              <a:t>Contact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671" y="2117165"/>
            <a:ext cx="7009440" cy="1837298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" y="5825335"/>
            <a:ext cx="2647213" cy="1186652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8826383" y="6157051"/>
            <a:ext cx="30316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sz="1800" b="1" dirty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07918" y="677862"/>
            <a:ext cx="4650126" cy="5276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411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406" userDrawn="1">
          <p15:clr>
            <a:srgbClr val="C35EA4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Shape &amp; 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846023" y="3040063"/>
            <a:ext cx="7314270" cy="914400"/>
          </a:xfrm>
        </p:spPr>
        <p:txBody>
          <a:bodyPr wrap="square" lIns="182880" tIns="146304" rIns="182880" bIns="146304" anchor="ctr">
            <a:no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spcAft>
                <a:spcPts val="1632"/>
              </a:spcAft>
              <a:buNone/>
              <a:defRPr lang="en-US" sz="3600" kern="1200" dirty="0" smtClean="0">
                <a:gradFill>
                  <a:gsLst>
                    <a:gs pos="28302">
                      <a:schemeClr val="tx1">
                        <a:lumMod val="75000"/>
                        <a:lumOff val="25000"/>
                      </a:schemeClr>
                    </a:gs>
                    <a:gs pos="67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>
              <a:lnSpc>
                <a:spcPct val="100000"/>
              </a:lnSpc>
              <a:spcBef>
                <a:spcPts val="816"/>
              </a:spcBef>
              <a:defRPr sz="1900">
                <a:solidFill>
                  <a:srgbClr val="FFFFFF"/>
                </a:solidFill>
              </a:defRPr>
            </a:lvl2pPr>
            <a:lvl3pPr>
              <a:lnSpc>
                <a:spcPct val="100000"/>
              </a:lnSpc>
              <a:spcBef>
                <a:spcPts val="816"/>
              </a:spcBef>
              <a:defRPr sz="1900">
                <a:solidFill>
                  <a:srgbClr val="FFFFFF"/>
                </a:solidFill>
              </a:defRPr>
            </a:lvl3pPr>
            <a:lvl4pPr>
              <a:lnSpc>
                <a:spcPct val="100000"/>
              </a:lnSpc>
              <a:spcBef>
                <a:spcPts val="816"/>
              </a:spcBef>
              <a:defRPr sz="1900">
                <a:solidFill>
                  <a:srgbClr val="FFFFFF"/>
                </a:solidFill>
              </a:defRPr>
            </a:lvl4pPr>
            <a:lvl5pPr>
              <a:lnSpc>
                <a:spcPct val="100000"/>
              </a:lnSpc>
              <a:spcBef>
                <a:spcPts val="816"/>
              </a:spcBef>
              <a:defRPr sz="1900">
                <a:solidFill>
                  <a:srgbClr val="FFFFFF"/>
                </a:solidFill>
              </a:defRPr>
            </a:lvl5pPr>
          </a:lstStyle>
          <a:p>
            <a:pPr marL="0" lvl="0" indent="0" algn="l" defTabSz="914144" rtl="0" eaLnBrk="1" latinLnBrk="0" hangingPunct="1">
              <a:spcBef>
                <a:spcPct val="2000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274608" y="1537563"/>
            <a:ext cx="3931439" cy="3919398"/>
          </a:xfrm>
          <a:custGeom>
            <a:avLst/>
            <a:gdLst>
              <a:gd name="connsiteX0" fmla="*/ 0 w 2431552"/>
              <a:gd name="connsiteY0" fmla="*/ 0 h 576072"/>
              <a:gd name="connsiteX1" fmla="*/ 2431552 w 2431552"/>
              <a:gd name="connsiteY1" fmla="*/ 0 h 576072"/>
              <a:gd name="connsiteX2" fmla="*/ 2431552 w 2431552"/>
              <a:gd name="connsiteY2" fmla="*/ 576072 h 576072"/>
              <a:gd name="connsiteX3" fmla="*/ 0 w 2431552"/>
              <a:gd name="connsiteY3" fmla="*/ 576072 h 576072"/>
              <a:gd name="connsiteX4" fmla="*/ 0 w 2431552"/>
              <a:gd name="connsiteY4" fmla="*/ 0 h 576072"/>
              <a:gd name="connsiteX0" fmla="*/ 0 w 2610228"/>
              <a:gd name="connsiteY0" fmla="*/ 704193 h 1280265"/>
              <a:gd name="connsiteX1" fmla="*/ 2610228 w 2610228"/>
              <a:gd name="connsiteY1" fmla="*/ 0 h 1280265"/>
              <a:gd name="connsiteX2" fmla="*/ 2431552 w 2610228"/>
              <a:gd name="connsiteY2" fmla="*/ 1280265 h 1280265"/>
              <a:gd name="connsiteX3" fmla="*/ 0 w 2610228"/>
              <a:gd name="connsiteY3" fmla="*/ 1280265 h 1280265"/>
              <a:gd name="connsiteX4" fmla="*/ 0 w 2610228"/>
              <a:gd name="connsiteY4" fmla="*/ 704193 h 1280265"/>
              <a:gd name="connsiteX0" fmla="*/ 0 w 2620739"/>
              <a:gd name="connsiteY0" fmla="*/ 704193 h 2037009"/>
              <a:gd name="connsiteX1" fmla="*/ 2610228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620739"/>
              <a:gd name="connsiteY0" fmla="*/ 483476 h 1816292"/>
              <a:gd name="connsiteX1" fmla="*/ 2389511 w 2620739"/>
              <a:gd name="connsiteY1" fmla="*/ 0 h 1816292"/>
              <a:gd name="connsiteX2" fmla="*/ 2620739 w 2620739"/>
              <a:gd name="connsiteY2" fmla="*/ 1816292 h 1816292"/>
              <a:gd name="connsiteX3" fmla="*/ 0 w 2620739"/>
              <a:gd name="connsiteY3" fmla="*/ 1059548 h 1816292"/>
              <a:gd name="connsiteX4" fmla="*/ 0 w 2620739"/>
              <a:gd name="connsiteY4" fmla="*/ 483476 h 1816292"/>
              <a:gd name="connsiteX0" fmla="*/ 0 w 2620739"/>
              <a:gd name="connsiteY0" fmla="*/ 704193 h 2037009"/>
              <a:gd name="connsiteX1" fmla="*/ 2589207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862477"/>
              <a:gd name="connsiteY0" fmla="*/ 0 h 2425892"/>
              <a:gd name="connsiteX1" fmla="*/ 2830945 w 2862477"/>
              <a:gd name="connsiteY1" fmla="*/ 388883 h 2425892"/>
              <a:gd name="connsiteX2" fmla="*/ 2862477 w 2862477"/>
              <a:gd name="connsiteY2" fmla="*/ 2425892 h 2425892"/>
              <a:gd name="connsiteX3" fmla="*/ 241738 w 2862477"/>
              <a:gd name="connsiteY3" fmla="*/ 1669148 h 2425892"/>
              <a:gd name="connsiteX4" fmla="*/ 0 w 2862477"/>
              <a:gd name="connsiteY4" fmla="*/ 0 h 2425892"/>
              <a:gd name="connsiteX0" fmla="*/ 0 w 2862477"/>
              <a:gd name="connsiteY0" fmla="*/ 0 h 2804265"/>
              <a:gd name="connsiteX1" fmla="*/ 2830945 w 2862477"/>
              <a:gd name="connsiteY1" fmla="*/ 388883 h 2804265"/>
              <a:gd name="connsiteX2" fmla="*/ 2862477 w 2862477"/>
              <a:gd name="connsiteY2" fmla="*/ 2425892 h 2804265"/>
              <a:gd name="connsiteX3" fmla="*/ 21021 w 2862477"/>
              <a:gd name="connsiteY3" fmla="*/ 2804265 h 2804265"/>
              <a:gd name="connsiteX4" fmla="*/ 0 w 2862477"/>
              <a:gd name="connsiteY4" fmla="*/ 0 h 2804265"/>
              <a:gd name="connsiteX0" fmla="*/ 0 w 2967580"/>
              <a:gd name="connsiteY0" fmla="*/ 0 h 2961920"/>
              <a:gd name="connsiteX1" fmla="*/ 2936048 w 2967580"/>
              <a:gd name="connsiteY1" fmla="*/ 546538 h 2961920"/>
              <a:gd name="connsiteX2" fmla="*/ 2967580 w 2967580"/>
              <a:gd name="connsiteY2" fmla="*/ 2583547 h 2961920"/>
              <a:gd name="connsiteX3" fmla="*/ 126124 w 2967580"/>
              <a:gd name="connsiteY3" fmla="*/ 2961920 h 2961920"/>
              <a:gd name="connsiteX4" fmla="*/ 0 w 2967580"/>
              <a:gd name="connsiteY4" fmla="*/ 0 h 2961920"/>
              <a:gd name="connsiteX0" fmla="*/ 10511 w 2841456"/>
              <a:gd name="connsiteY0" fmla="*/ 0 h 2814775"/>
              <a:gd name="connsiteX1" fmla="*/ 2809924 w 2841456"/>
              <a:gd name="connsiteY1" fmla="*/ 399393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10511 w 2845941"/>
              <a:gd name="connsiteY0" fmla="*/ 0 h 2814775"/>
              <a:gd name="connsiteX1" fmla="*/ 2842437 w 2845941"/>
              <a:gd name="connsiteY1" fmla="*/ 415742 h 2814775"/>
              <a:gd name="connsiteX2" fmla="*/ 2841456 w 2845941"/>
              <a:gd name="connsiteY2" fmla="*/ 2436402 h 2814775"/>
              <a:gd name="connsiteX3" fmla="*/ 0 w 2845941"/>
              <a:gd name="connsiteY3" fmla="*/ 2814775 h 2814775"/>
              <a:gd name="connsiteX4" fmla="*/ 10511 w 2845941"/>
              <a:gd name="connsiteY4" fmla="*/ 0 h 2814775"/>
              <a:gd name="connsiteX0" fmla="*/ 10511 w 2841456"/>
              <a:gd name="connsiteY0" fmla="*/ 0 h 2814775"/>
              <a:gd name="connsiteX1" fmla="*/ 2834309 w 2841456"/>
              <a:gd name="connsiteY1" fmla="*/ 391219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3504 w 2834449"/>
              <a:gd name="connsiteY0" fmla="*/ 0 h 2847473"/>
              <a:gd name="connsiteX1" fmla="*/ 2827302 w 2834449"/>
              <a:gd name="connsiteY1" fmla="*/ 391219 h 2847473"/>
              <a:gd name="connsiteX2" fmla="*/ 2834449 w 2834449"/>
              <a:gd name="connsiteY2" fmla="*/ 2436402 h 2847473"/>
              <a:gd name="connsiteX3" fmla="*/ 1122 w 2834449"/>
              <a:gd name="connsiteY3" fmla="*/ 2847473 h 2847473"/>
              <a:gd name="connsiteX4" fmla="*/ 3504 w 2834449"/>
              <a:gd name="connsiteY4" fmla="*/ 0 h 2847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4449" h="2847473">
                <a:moveTo>
                  <a:pt x="3504" y="0"/>
                </a:moveTo>
                <a:lnTo>
                  <a:pt x="2827302" y="391219"/>
                </a:lnTo>
                <a:cubicBezTo>
                  <a:pt x="2830806" y="1070222"/>
                  <a:pt x="2830945" y="1757399"/>
                  <a:pt x="2834449" y="2436402"/>
                </a:cubicBezTo>
                <a:lnTo>
                  <a:pt x="1122" y="2847473"/>
                </a:lnTo>
                <a:cubicBezTo>
                  <a:pt x="4626" y="1909215"/>
                  <a:pt x="0" y="938258"/>
                  <a:pt x="3504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vert="horz" wrap="square" lIns="182880" tIns="146304" rIns="182880" bIns="146304" numCol="1" anchor="ctr" anchorCtr="0" compatLnSpc="1">
            <a:prstTxWarp prst="textNoShape">
              <a:avLst/>
            </a:prstTxWarp>
            <a:noAutofit/>
          </a:bodyPr>
          <a:lstStyle>
            <a:lvl1pPr>
              <a:lnSpc>
                <a:spcPct val="95000"/>
              </a:lnSpc>
              <a:defRPr lang="en-US" sz="4000" kern="1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ＭＳ Ｐゴシック" charset="0"/>
                <a:cs typeface="Segoe UI Light"/>
              </a:defRPr>
            </a:lvl1pPr>
          </a:lstStyle>
          <a:p>
            <a:pPr marL="0" lvl="0" indent="0" algn="l" defTabSz="124323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0628718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203" userDrawn="1">
          <p15:clr>
            <a:srgbClr val="FBAE40"/>
          </p15:clr>
        </p15:guide>
        <p15:guide id="2" pos="3053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Shape &amp; Color Background w/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846023" y="3040063"/>
            <a:ext cx="7314270" cy="914400"/>
          </a:xfrm>
        </p:spPr>
        <p:txBody>
          <a:bodyPr vert="horz" wrap="square" lIns="182880" tIns="146304" rIns="182880" bIns="146304" rtlCol="0" anchor="ctr">
            <a:noAutofit/>
          </a:bodyPr>
          <a:lstStyle>
            <a:lvl1pPr marL="0" indent="0">
              <a:buNone/>
              <a:defRPr lang="en-US" sz="3600" kern="1200" dirty="0" smtClean="0">
                <a:gradFill>
                  <a:gsLst>
                    <a:gs pos="8491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914144" rtl="0" eaLnBrk="1" latinLnBrk="0" hangingPunct="1">
              <a:spcBef>
                <a:spcPct val="20000"/>
              </a:spcBef>
              <a:spcAft>
                <a:spcPts val="1632"/>
              </a:spcAft>
            </a:pPr>
            <a:r>
              <a:rPr lang="en-US"/>
              <a:t>Edit Master text styles</a:t>
            </a:r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274606" y="296864"/>
            <a:ext cx="11885682" cy="914400"/>
          </a:xfrm>
        </p:spPr>
        <p:txBody>
          <a:bodyPr vert="horz" lIns="182880" tIns="146304" rIns="182880" bIns="146304" rtlCol="0" anchor="t">
            <a:noAutofit/>
          </a:bodyPr>
          <a:lstStyle>
            <a:lvl1pPr marL="0" indent="0" algn="l" defTabSz="93271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3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dirty="0"/>
              <a:t>Click to edit master text styles</a:t>
            </a:r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274608" y="1537564"/>
            <a:ext cx="3931439" cy="3919398"/>
          </a:xfrm>
          <a:custGeom>
            <a:avLst/>
            <a:gdLst>
              <a:gd name="connsiteX0" fmla="*/ 0 w 2431552"/>
              <a:gd name="connsiteY0" fmla="*/ 0 h 576072"/>
              <a:gd name="connsiteX1" fmla="*/ 2431552 w 2431552"/>
              <a:gd name="connsiteY1" fmla="*/ 0 h 576072"/>
              <a:gd name="connsiteX2" fmla="*/ 2431552 w 2431552"/>
              <a:gd name="connsiteY2" fmla="*/ 576072 h 576072"/>
              <a:gd name="connsiteX3" fmla="*/ 0 w 2431552"/>
              <a:gd name="connsiteY3" fmla="*/ 576072 h 576072"/>
              <a:gd name="connsiteX4" fmla="*/ 0 w 2431552"/>
              <a:gd name="connsiteY4" fmla="*/ 0 h 576072"/>
              <a:gd name="connsiteX0" fmla="*/ 0 w 2610228"/>
              <a:gd name="connsiteY0" fmla="*/ 704193 h 1280265"/>
              <a:gd name="connsiteX1" fmla="*/ 2610228 w 2610228"/>
              <a:gd name="connsiteY1" fmla="*/ 0 h 1280265"/>
              <a:gd name="connsiteX2" fmla="*/ 2431552 w 2610228"/>
              <a:gd name="connsiteY2" fmla="*/ 1280265 h 1280265"/>
              <a:gd name="connsiteX3" fmla="*/ 0 w 2610228"/>
              <a:gd name="connsiteY3" fmla="*/ 1280265 h 1280265"/>
              <a:gd name="connsiteX4" fmla="*/ 0 w 2610228"/>
              <a:gd name="connsiteY4" fmla="*/ 704193 h 1280265"/>
              <a:gd name="connsiteX0" fmla="*/ 0 w 2620739"/>
              <a:gd name="connsiteY0" fmla="*/ 704193 h 2037009"/>
              <a:gd name="connsiteX1" fmla="*/ 2610228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620739"/>
              <a:gd name="connsiteY0" fmla="*/ 483476 h 1816292"/>
              <a:gd name="connsiteX1" fmla="*/ 2389511 w 2620739"/>
              <a:gd name="connsiteY1" fmla="*/ 0 h 1816292"/>
              <a:gd name="connsiteX2" fmla="*/ 2620739 w 2620739"/>
              <a:gd name="connsiteY2" fmla="*/ 1816292 h 1816292"/>
              <a:gd name="connsiteX3" fmla="*/ 0 w 2620739"/>
              <a:gd name="connsiteY3" fmla="*/ 1059548 h 1816292"/>
              <a:gd name="connsiteX4" fmla="*/ 0 w 2620739"/>
              <a:gd name="connsiteY4" fmla="*/ 483476 h 1816292"/>
              <a:gd name="connsiteX0" fmla="*/ 0 w 2620739"/>
              <a:gd name="connsiteY0" fmla="*/ 704193 h 2037009"/>
              <a:gd name="connsiteX1" fmla="*/ 2589207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862477"/>
              <a:gd name="connsiteY0" fmla="*/ 0 h 2425892"/>
              <a:gd name="connsiteX1" fmla="*/ 2830945 w 2862477"/>
              <a:gd name="connsiteY1" fmla="*/ 388883 h 2425892"/>
              <a:gd name="connsiteX2" fmla="*/ 2862477 w 2862477"/>
              <a:gd name="connsiteY2" fmla="*/ 2425892 h 2425892"/>
              <a:gd name="connsiteX3" fmla="*/ 241738 w 2862477"/>
              <a:gd name="connsiteY3" fmla="*/ 1669148 h 2425892"/>
              <a:gd name="connsiteX4" fmla="*/ 0 w 2862477"/>
              <a:gd name="connsiteY4" fmla="*/ 0 h 2425892"/>
              <a:gd name="connsiteX0" fmla="*/ 0 w 2862477"/>
              <a:gd name="connsiteY0" fmla="*/ 0 h 2804265"/>
              <a:gd name="connsiteX1" fmla="*/ 2830945 w 2862477"/>
              <a:gd name="connsiteY1" fmla="*/ 388883 h 2804265"/>
              <a:gd name="connsiteX2" fmla="*/ 2862477 w 2862477"/>
              <a:gd name="connsiteY2" fmla="*/ 2425892 h 2804265"/>
              <a:gd name="connsiteX3" fmla="*/ 21021 w 2862477"/>
              <a:gd name="connsiteY3" fmla="*/ 2804265 h 2804265"/>
              <a:gd name="connsiteX4" fmla="*/ 0 w 2862477"/>
              <a:gd name="connsiteY4" fmla="*/ 0 h 2804265"/>
              <a:gd name="connsiteX0" fmla="*/ 0 w 2967580"/>
              <a:gd name="connsiteY0" fmla="*/ 0 h 2961920"/>
              <a:gd name="connsiteX1" fmla="*/ 2936048 w 2967580"/>
              <a:gd name="connsiteY1" fmla="*/ 546538 h 2961920"/>
              <a:gd name="connsiteX2" fmla="*/ 2967580 w 2967580"/>
              <a:gd name="connsiteY2" fmla="*/ 2583547 h 2961920"/>
              <a:gd name="connsiteX3" fmla="*/ 126124 w 2967580"/>
              <a:gd name="connsiteY3" fmla="*/ 2961920 h 2961920"/>
              <a:gd name="connsiteX4" fmla="*/ 0 w 2967580"/>
              <a:gd name="connsiteY4" fmla="*/ 0 h 2961920"/>
              <a:gd name="connsiteX0" fmla="*/ 10511 w 2841456"/>
              <a:gd name="connsiteY0" fmla="*/ 0 h 2814775"/>
              <a:gd name="connsiteX1" fmla="*/ 2809924 w 2841456"/>
              <a:gd name="connsiteY1" fmla="*/ 399393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10511 w 2845941"/>
              <a:gd name="connsiteY0" fmla="*/ 0 h 2814775"/>
              <a:gd name="connsiteX1" fmla="*/ 2842437 w 2845941"/>
              <a:gd name="connsiteY1" fmla="*/ 415742 h 2814775"/>
              <a:gd name="connsiteX2" fmla="*/ 2841456 w 2845941"/>
              <a:gd name="connsiteY2" fmla="*/ 2436402 h 2814775"/>
              <a:gd name="connsiteX3" fmla="*/ 0 w 2845941"/>
              <a:gd name="connsiteY3" fmla="*/ 2814775 h 2814775"/>
              <a:gd name="connsiteX4" fmla="*/ 10511 w 2845941"/>
              <a:gd name="connsiteY4" fmla="*/ 0 h 2814775"/>
              <a:gd name="connsiteX0" fmla="*/ 10511 w 2841456"/>
              <a:gd name="connsiteY0" fmla="*/ 0 h 2814775"/>
              <a:gd name="connsiteX1" fmla="*/ 2834309 w 2841456"/>
              <a:gd name="connsiteY1" fmla="*/ 391219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3504 w 2834449"/>
              <a:gd name="connsiteY0" fmla="*/ 0 h 2847473"/>
              <a:gd name="connsiteX1" fmla="*/ 2827302 w 2834449"/>
              <a:gd name="connsiteY1" fmla="*/ 391219 h 2847473"/>
              <a:gd name="connsiteX2" fmla="*/ 2834449 w 2834449"/>
              <a:gd name="connsiteY2" fmla="*/ 2436402 h 2847473"/>
              <a:gd name="connsiteX3" fmla="*/ 1122 w 2834449"/>
              <a:gd name="connsiteY3" fmla="*/ 2847473 h 2847473"/>
              <a:gd name="connsiteX4" fmla="*/ 3504 w 2834449"/>
              <a:gd name="connsiteY4" fmla="*/ 0 h 2847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4449" h="2847473">
                <a:moveTo>
                  <a:pt x="3504" y="0"/>
                </a:moveTo>
                <a:lnTo>
                  <a:pt x="2827302" y="391219"/>
                </a:lnTo>
                <a:cubicBezTo>
                  <a:pt x="2830806" y="1070222"/>
                  <a:pt x="2830945" y="1757399"/>
                  <a:pt x="2834449" y="2436402"/>
                </a:cubicBezTo>
                <a:lnTo>
                  <a:pt x="1122" y="2847473"/>
                </a:lnTo>
                <a:cubicBezTo>
                  <a:pt x="4626" y="1909215"/>
                  <a:pt x="0" y="938258"/>
                  <a:pt x="3504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vert="horz" wrap="square" lIns="182880" tIns="146304" rIns="182880" bIns="146304" numCol="1" anchor="ctr" anchorCtr="0" compatLnSpc="1">
            <a:prstTxWarp prst="textNoShape">
              <a:avLst/>
            </a:prstTxWarp>
            <a:noAutofit/>
          </a:bodyPr>
          <a:lstStyle>
            <a:lvl1pPr>
              <a:lnSpc>
                <a:spcPct val="95000"/>
              </a:lnSpc>
              <a:defRPr lang="en-US" sz="4000" kern="1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ＭＳ Ｐゴシック" charset="0"/>
                <a:cs typeface="Segoe UI Light"/>
              </a:defRPr>
            </a:lvl1pPr>
          </a:lstStyle>
          <a:p>
            <a:pPr marL="0" lvl="0" indent="0" algn="l" defTabSz="124323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7928033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203" userDrawn="1">
          <p15:clr>
            <a:srgbClr val="FBAE40"/>
          </p15:clr>
        </p15:guide>
        <p15:guide id="2" pos="3053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Shape &amp; Color Background w/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846023" y="3040063"/>
            <a:ext cx="7314270" cy="914400"/>
          </a:xfrm>
        </p:spPr>
        <p:txBody>
          <a:bodyPr vert="horz" wrap="square" lIns="182880" tIns="146304" rIns="182880" bIns="146304" rtlCol="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3600" kern="1200" dirty="0" smtClean="0">
                <a:gradFill>
                  <a:gsLst>
                    <a:gs pos="1299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914144" rtl="0" eaLnBrk="1" latinLnBrk="0" hangingPunct="1">
              <a:spcBef>
                <a:spcPct val="2000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7" name="Picture Placeholder 12"/>
          <p:cNvSpPr>
            <a:spLocks noGrp="1"/>
          </p:cNvSpPr>
          <p:nvPr>
            <p:ph type="pic" sz="quarter" idx="16"/>
          </p:nvPr>
        </p:nvSpPr>
        <p:spPr>
          <a:xfrm>
            <a:off x="274604" y="1535875"/>
            <a:ext cx="3931418" cy="3922776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58" h="10000">
                <a:moveTo>
                  <a:pt x="9" y="0"/>
                </a:moveTo>
                <a:lnTo>
                  <a:pt x="10057" y="1452"/>
                </a:lnTo>
                <a:cubicBezTo>
                  <a:pt x="10063" y="3834"/>
                  <a:pt x="10048" y="6197"/>
                  <a:pt x="10054" y="8579"/>
                </a:cubicBezTo>
                <a:lnTo>
                  <a:pt x="0" y="10000"/>
                </a:lnTo>
                <a:cubicBezTo>
                  <a:pt x="6" y="6667"/>
                  <a:pt x="3" y="3333"/>
                  <a:pt x="9" y="0"/>
                </a:cubicBezTo>
                <a:close/>
              </a:path>
            </a:pathLst>
          </a:custGeom>
        </p:spPr>
        <p:txBody>
          <a:bodyPr lIns="182880" tIns="146304" rIns="182880" bIns="146304" anchor="ctr" anchorCtr="1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none" lIns="182880" tIns="146304" rIns="182880" bIns="146304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287442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203" userDrawn="1">
          <p15:clr>
            <a:srgbClr val="FBAE40"/>
          </p15:clr>
        </p15:guide>
        <p15:guide id="2" pos="3053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06" y="1212855"/>
            <a:ext cx="11885683" cy="1534779"/>
          </a:xfrm>
        </p:spPr>
        <p:txBody>
          <a:bodyPr>
            <a:spAutoFit/>
          </a:bodyPr>
          <a:lstStyle>
            <a:lvl1pPr>
              <a:defRPr lang="en-US" sz="2400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1pPr>
            <a:lvl2pPr marL="584185" indent="-241294">
              <a:defRPr lang="en-US" sz="2400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2pPr>
            <a:lvl3pPr marL="571427" indent="-342891">
              <a:defRPr lang="en-US" sz="2400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3pPr>
            <a:lvl4pPr>
              <a:defRPr sz="2000"/>
            </a:lvl4pPr>
            <a:lvl5pPr>
              <a:defRPr sz="2000"/>
            </a:lvl5pPr>
          </a:lstStyle>
          <a:p>
            <a:pPr marL="0" lvl="0" indent="0" algn="l" defTabSz="914144" rtl="0" eaLnBrk="1" latinLnBrk="0" hangingPunct="1">
              <a:spcBef>
                <a:spcPct val="20000"/>
              </a:spcBef>
              <a:spcAft>
                <a:spcPts val="816"/>
              </a:spcAft>
              <a:buFont typeface="Arial" pitchFamily="34" charset="0"/>
              <a:buNone/>
            </a:pPr>
            <a:r>
              <a:rPr lang="en-US"/>
              <a:t>Edit Master text styles</a:t>
            </a:r>
          </a:p>
          <a:p>
            <a:pPr marL="0" lvl="1" indent="0" algn="l" defTabSz="914144" rtl="0" eaLnBrk="1" latinLnBrk="0" hangingPunct="1">
              <a:spcBef>
                <a:spcPct val="20000"/>
              </a:spcBef>
              <a:spcAft>
                <a:spcPts val="816"/>
              </a:spcAft>
              <a:buFont typeface="Arial" pitchFamily="34" charset="0"/>
              <a:buNone/>
            </a:pPr>
            <a:r>
              <a:rPr lang="en-US"/>
              <a:t>Second level</a:t>
            </a:r>
          </a:p>
          <a:p>
            <a:pPr marL="0" lvl="2" indent="0" algn="l" defTabSz="914144" rtl="0" eaLnBrk="1" latinLnBrk="0" hangingPunct="1">
              <a:spcBef>
                <a:spcPct val="20000"/>
              </a:spcBef>
              <a:spcAft>
                <a:spcPts val="816"/>
              </a:spcAft>
              <a:buFont typeface="Arial" pitchFamily="34" charset="0"/>
              <a:buNone/>
            </a:pPr>
            <a:r>
              <a:rPr lang="en-US"/>
              <a:t>Third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8446005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le Shapes &amp; 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2"/>
          <p:cNvSpPr>
            <a:spLocks noGrp="1"/>
          </p:cNvSpPr>
          <p:nvPr>
            <p:ph type="pic" sz="quarter" idx="17"/>
          </p:nvPr>
        </p:nvSpPr>
        <p:spPr>
          <a:xfrm>
            <a:off x="274606" y="2307518"/>
            <a:ext cx="1562995" cy="3232996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7951"/>
              <a:gd name="connsiteX1" fmla="*/ 10057 w 10057"/>
              <a:gd name="connsiteY1" fmla="*/ 1452 h 7951"/>
              <a:gd name="connsiteX2" fmla="*/ 10054 w 10057"/>
              <a:gd name="connsiteY2" fmla="*/ 5606 h 7951"/>
              <a:gd name="connsiteX3" fmla="*/ 0 w 10057"/>
              <a:gd name="connsiteY3" fmla="*/ 7951 h 7951"/>
              <a:gd name="connsiteX4" fmla="*/ 9 w 10057"/>
              <a:gd name="connsiteY4" fmla="*/ 0 h 7951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97 w 10000"/>
              <a:gd name="connsiteY2" fmla="*/ 705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2854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9" y="0"/>
                </a:moveTo>
                <a:lnTo>
                  <a:pt x="10000" y="2854"/>
                </a:lnTo>
                <a:cubicBezTo>
                  <a:pt x="9998" y="7335"/>
                  <a:pt x="9970" y="2648"/>
                  <a:pt x="9969" y="7131"/>
                </a:cubicBezTo>
                <a:cubicBezTo>
                  <a:pt x="9964" y="7082"/>
                  <a:pt x="-38" y="10005"/>
                  <a:pt x="0" y="10000"/>
                </a:cubicBezTo>
                <a:cubicBezTo>
                  <a:pt x="6" y="5808"/>
                  <a:pt x="3" y="4192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 marL="0" marR="0" indent="0" algn="l" defTabSz="1243236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10000"/>
              <a:buFont typeface="Avenir LT Pro 45 Book" charset="0"/>
              <a:buNone/>
              <a:tabLst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12"/>
          <p:cNvSpPr>
            <a:spLocks noGrp="1"/>
          </p:cNvSpPr>
          <p:nvPr>
            <p:ph type="pic" sz="quarter" idx="18"/>
          </p:nvPr>
        </p:nvSpPr>
        <p:spPr>
          <a:xfrm>
            <a:off x="4744409" y="2301240"/>
            <a:ext cx="3232492" cy="3245549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58" h="10000">
                <a:moveTo>
                  <a:pt x="9" y="0"/>
                </a:moveTo>
                <a:lnTo>
                  <a:pt x="10057" y="1452"/>
                </a:lnTo>
                <a:cubicBezTo>
                  <a:pt x="10063" y="3834"/>
                  <a:pt x="10048" y="6197"/>
                  <a:pt x="10054" y="8579"/>
                </a:cubicBezTo>
                <a:lnTo>
                  <a:pt x="0" y="10000"/>
                </a:lnTo>
                <a:cubicBezTo>
                  <a:pt x="6" y="6667"/>
                  <a:pt x="3" y="3333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>
              <a:defRPr sz="16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9" name="Picture Placeholder 12"/>
          <p:cNvSpPr>
            <a:spLocks noGrp="1"/>
          </p:cNvSpPr>
          <p:nvPr>
            <p:ph type="pic" sz="quarter" idx="19"/>
          </p:nvPr>
        </p:nvSpPr>
        <p:spPr>
          <a:xfrm>
            <a:off x="8257068" y="2302035"/>
            <a:ext cx="3903218" cy="3243962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47"/>
              <a:gd name="connsiteY0" fmla="*/ 0 h 10000"/>
              <a:gd name="connsiteX1" fmla="*/ 10046 w 10047"/>
              <a:gd name="connsiteY1" fmla="*/ 693 h 10000"/>
              <a:gd name="connsiteX2" fmla="*/ 10043 w 10047"/>
              <a:gd name="connsiteY2" fmla="*/ 9284 h 10000"/>
              <a:gd name="connsiteX3" fmla="*/ 0 w 10047"/>
              <a:gd name="connsiteY3" fmla="*/ 10000 h 10000"/>
              <a:gd name="connsiteX4" fmla="*/ 9 w 10047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47" h="10000">
                <a:moveTo>
                  <a:pt x="9" y="0"/>
                </a:moveTo>
                <a:cubicBezTo>
                  <a:pt x="-9" y="5"/>
                  <a:pt x="5027" y="346"/>
                  <a:pt x="10046" y="693"/>
                </a:cubicBezTo>
                <a:cubicBezTo>
                  <a:pt x="10052" y="3075"/>
                  <a:pt x="10037" y="6902"/>
                  <a:pt x="10043" y="9284"/>
                </a:cubicBezTo>
                <a:lnTo>
                  <a:pt x="0" y="10000"/>
                </a:lnTo>
                <a:cubicBezTo>
                  <a:pt x="6" y="6667"/>
                  <a:pt x="4" y="5000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12"/>
          <p:cNvSpPr>
            <a:spLocks noGrp="1"/>
          </p:cNvSpPr>
          <p:nvPr>
            <p:ph type="pic" sz="quarter" idx="20"/>
          </p:nvPr>
        </p:nvSpPr>
        <p:spPr>
          <a:xfrm>
            <a:off x="2117771" y="2301051"/>
            <a:ext cx="2346469" cy="3245927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7951"/>
              <a:gd name="connsiteX1" fmla="*/ 10057 w 10057"/>
              <a:gd name="connsiteY1" fmla="*/ 1452 h 7951"/>
              <a:gd name="connsiteX2" fmla="*/ 10054 w 10057"/>
              <a:gd name="connsiteY2" fmla="*/ 5606 h 7951"/>
              <a:gd name="connsiteX3" fmla="*/ 0 w 10057"/>
              <a:gd name="connsiteY3" fmla="*/ 7951 h 7951"/>
              <a:gd name="connsiteX4" fmla="*/ 9 w 10057"/>
              <a:gd name="connsiteY4" fmla="*/ 0 h 7951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97 w 10000"/>
              <a:gd name="connsiteY2" fmla="*/ 705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2854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5000"/>
              <a:gd name="connsiteY0" fmla="*/ 0 h 10000"/>
              <a:gd name="connsiteX1" fmla="*/ 15000 w 15000"/>
              <a:gd name="connsiteY1" fmla="*/ 2173 h 10000"/>
              <a:gd name="connsiteX2" fmla="*/ 9969 w 15000"/>
              <a:gd name="connsiteY2" fmla="*/ 7131 h 10000"/>
              <a:gd name="connsiteX3" fmla="*/ 0 w 15000"/>
              <a:gd name="connsiteY3" fmla="*/ 10000 h 10000"/>
              <a:gd name="connsiteX4" fmla="*/ 9 w 15000"/>
              <a:gd name="connsiteY4" fmla="*/ 0 h 10000"/>
              <a:gd name="connsiteX0" fmla="*/ 9 w 15024"/>
              <a:gd name="connsiteY0" fmla="*/ 0 h 10000"/>
              <a:gd name="connsiteX1" fmla="*/ 15000 w 15024"/>
              <a:gd name="connsiteY1" fmla="*/ 2173 h 10000"/>
              <a:gd name="connsiteX2" fmla="*/ 15024 w 15024"/>
              <a:gd name="connsiteY2" fmla="*/ 7919 h 10000"/>
              <a:gd name="connsiteX3" fmla="*/ 0 w 15024"/>
              <a:gd name="connsiteY3" fmla="*/ 10000 h 10000"/>
              <a:gd name="connsiteX4" fmla="*/ 9 w 15024"/>
              <a:gd name="connsiteY4" fmla="*/ 0 h 10000"/>
              <a:gd name="connsiteX0" fmla="*/ 9 w 15024"/>
              <a:gd name="connsiteY0" fmla="*/ 0 h 10000"/>
              <a:gd name="connsiteX1" fmla="*/ 15000 w 15024"/>
              <a:gd name="connsiteY1" fmla="*/ 2173 h 10000"/>
              <a:gd name="connsiteX2" fmla="*/ 15024 w 15024"/>
              <a:gd name="connsiteY2" fmla="*/ 7906 h 10000"/>
              <a:gd name="connsiteX3" fmla="*/ 0 w 15024"/>
              <a:gd name="connsiteY3" fmla="*/ 10000 h 10000"/>
              <a:gd name="connsiteX4" fmla="*/ 9 w 15024"/>
              <a:gd name="connsiteY4" fmla="*/ 0 h 10000"/>
              <a:gd name="connsiteX0" fmla="*/ 1 w 15016"/>
              <a:gd name="connsiteY0" fmla="*/ 0 h 10053"/>
              <a:gd name="connsiteX1" fmla="*/ 14992 w 15016"/>
              <a:gd name="connsiteY1" fmla="*/ 2173 h 10053"/>
              <a:gd name="connsiteX2" fmla="*/ 15016 w 15016"/>
              <a:gd name="connsiteY2" fmla="*/ 7906 h 10053"/>
              <a:gd name="connsiteX3" fmla="*/ 20 w 15016"/>
              <a:gd name="connsiteY3" fmla="*/ 10053 h 10053"/>
              <a:gd name="connsiteX4" fmla="*/ 1 w 15016"/>
              <a:gd name="connsiteY4" fmla="*/ 0 h 10053"/>
              <a:gd name="connsiteX0" fmla="*/ 9 w 15024"/>
              <a:gd name="connsiteY0" fmla="*/ 0 h 10040"/>
              <a:gd name="connsiteX1" fmla="*/ 15000 w 15024"/>
              <a:gd name="connsiteY1" fmla="*/ 2173 h 10040"/>
              <a:gd name="connsiteX2" fmla="*/ 15024 w 15024"/>
              <a:gd name="connsiteY2" fmla="*/ 7906 h 10040"/>
              <a:gd name="connsiteX3" fmla="*/ 0 w 15024"/>
              <a:gd name="connsiteY3" fmla="*/ 10040 h 10040"/>
              <a:gd name="connsiteX4" fmla="*/ 9 w 15024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48"/>
              <a:gd name="connsiteY0" fmla="*/ 0 h 10040"/>
              <a:gd name="connsiteX1" fmla="*/ 15139 w 15148"/>
              <a:gd name="connsiteY1" fmla="*/ 2200 h 10040"/>
              <a:gd name="connsiteX2" fmla="*/ 15135 w 15148"/>
              <a:gd name="connsiteY2" fmla="*/ 7906 h 10040"/>
              <a:gd name="connsiteX3" fmla="*/ 0 w 15148"/>
              <a:gd name="connsiteY3" fmla="*/ 10040 h 10040"/>
              <a:gd name="connsiteX4" fmla="*/ 9 w 15148"/>
              <a:gd name="connsiteY4" fmla="*/ 0 h 10040"/>
              <a:gd name="connsiteX0" fmla="*/ 9 w 15143"/>
              <a:gd name="connsiteY0" fmla="*/ 0 h 10040"/>
              <a:gd name="connsiteX1" fmla="*/ 15111 w 15143"/>
              <a:gd name="connsiteY1" fmla="*/ 2240 h 10040"/>
              <a:gd name="connsiteX2" fmla="*/ 15135 w 15143"/>
              <a:gd name="connsiteY2" fmla="*/ 7906 h 10040"/>
              <a:gd name="connsiteX3" fmla="*/ 0 w 15143"/>
              <a:gd name="connsiteY3" fmla="*/ 10040 h 10040"/>
              <a:gd name="connsiteX4" fmla="*/ 9 w 15143"/>
              <a:gd name="connsiteY4" fmla="*/ 0 h 10040"/>
              <a:gd name="connsiteX0" fmla="*/ 9 w 15141"/>
              <a:gd name="connsiteY0" fmla="*/ 0 h 10040"/>
              <a:gd name="connsiteX1" fmla="*/ 15083 w 15141"/>
              <a:gd name="connsiteY1" fmla="*/ 2187 h 10040"/>
              <a:gd name="connsiteX2" fmla="*/ 15135 w 15141"/>
              <a:gd name="connsiteY2" fmla="*/ 7906 h 10040"/>
              <a:gd name="connsiteX3" fmla="*/ 0 w 15141"/>
              <a:gd name="connsiteY3" fmla="*/ 10040 h 10040"/>
              <a:gd name="connsiteX4" fmla="*/ 9 w 15141"/>
              <a:gd name="connsiteY4" fmla="*/ 0 h 10040"/>
              <a:gd name="connsiteX0" fmla="*/ 9 w 15083"/>
              <a:gd name="connsiteY0" fmla="*/ 0 h 10040"/>
              <a:gd name="connsiteX1" fmla="*/ 15083 w 15083"/>
              <a:gd name="connsiteY1" fmla="*/ 2187 h 10040"/>
              <a:gd name="connsiteX2" fmla="*/ 15052 w 15083"/>
              <a:gd name="connsiteY2" fmla="*/ 7906 h 10040"/>
              <a:gd name="connsiteX3" fmla="*/ 0 w 15083"/>
              <a:gd name="connsiteY3" fmla="*/ 10040 h 10040"/>
              <a:gd name="connsiteX4" fmla="*/ 9 w 15083"/>
              <a:gd name="connsiteY4" fmla="*/ 0 h 10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083" h="10040">
                <a:moveTo>
                  <a:pt x="9" y="0"/>
                </a:moveTo>
                <a:lnTo>
                  <a:pt x="15083" y="2187"/>
                </a:lnTo>
                <a:cubicBezTo>
                  <a:pt x="15081" y="2167"/>
                  <a:pt x="15081" y="7843"/>
                  <a:pt x="15052" y="7906"/>
                </a:cubicBezTo>
                <a:cubicBezTo>
                  <a:pt x="15047" y="7857"/>
                  <a:pt x="-38" y="10045"/>
                  <a:pt x="0" y="10040"/>
                </a:cubicBezTo>
                <a:cubicBezTo>
                  <a:pt x="6" y="5848"/>
                  <a:pt x="3" y="4192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 marL="0" marR="0" indent="0" algn="l" defTabSz="1243236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10000"/>
              <a:buFont typeface="Avenir LT Pro 45 Book" charset="0"/>
              <a:buNone/>
              <a:tabLst/>
              <a:defRPr sz="16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51294812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06" y="1212850"/>
            <a:ext cx="11885683" cy="2443746"/>
          </a:xfrm>
          <a:prstGeom prst="rect">
            <a:avLst/>
          </a:prstGeom>
        </p:spPr>
        <p:txBody>
          <a:bodyPr/>
          <a:lstStyle>
            <a:lvl1pPr marL="290506" indent="-290506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486" indent="-280981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1992" indent="-290506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586" indent="-228594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180" indent="-228594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4" y="6363076"/>
            <a:ext cx="12434889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 No Bar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06" y="1212850"/>
            <a:ext cx="11885683" cy="2443746"/>
          </a:xfrm>
          <a:prstGeom prst="rect">
            <a:avLst/>
          </a:prstGeom>
        </p:spPr>
        <p:txBody>
          <a:bodyPr/>
          <a:lstStyle>
            <a:lvl1pPr marL="290506" indent="-290506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486" indent="-280981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1992" indent="-290506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586" indent="-228594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180" indent="-228594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93302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onsors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2330" y="409845"/>
            <a:ext cx="4163977" cy="1531886"/>
          </a:xfrm>
          <a:prstGeom prst="rect">
            <a:avLst/>
          </a:prstGeom>
        </p:spPr>
      </p:pic>
      <p:graphicFrame>
        <p:nvGraphicFramePr>
          <p:cNvPr id="3" name="Table 2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063015096"/>
              </p:ext>
            </p:extLst>
          </p:nvPr>
        </p:nvGraphicFramePr>
        <p:xfrm>
          <a:off x="718615" y="1058862"/>
          <a:ext cx="10971400" cy="64008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742850">
                  <a:extLst>
                    <a:ext uri="{9D8B030D-6E8A-4147-A177-3AD203B41FA5}">
                      <a16:colId xmlns:a16="http://schemas.microsoft.com/office/drawing/2014/main" val="714248959"/>
                    </a:ext>
                  </a:extLst>
                </a:gridCol>
                <a:gridCol w="2742850">
                  <a:extLst>
                    <a:ext uri="{9D8B030D-6E8A-4147-A177-3AD203B41FA5}">
                      <a16:colId xmlns:a16="http://schemas.microsoft.com/office/drawing/2014/main" val="3456172025"/>
                    </a:ext>
                  </a:extLst>
                </a:gridCol>
                <a:gridCol w="2742850">
                  <a:extLst>
                    <a:ext uri="{9D8B030D-6E8A-4147-A177-3AD203B41FA5}">
                      <a16:colId xmlns:a16="http://schemas.microsoft.com/office/drawing/2014/main" val="4156970815"/>
                    </a:ext>
                  </a:extLst>
                </a:gridCol>
                <a:gridCol w="2742850">
                  <a:extLst>
                    <a:ext uri="{9D8B030D-6E8A-4147-A177-3AD203B41FA5}">
                      <a16:colId xmlns:a16="http://schemas.microsoft.com/office/drawing/2014/main" val="1588856562"/>
                    </a:ext>
                  </a:extLst>
                </a:gridCol>
              </a:tblGrid>
              <a:tr h="914400">
                <a:tc>
                  <a:txBody>
                    <a:bodyPr/>
                    <a:lstStyle/>
                    <a:p>
                      <a:r>
                        <a:rPr lang="es-ES_tradnl" sz="1800" dirty="0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  <a:ea typeface="Calibri" panose="020F0502020204030204" pitchFamily="34" charset="0"/>
                        </a:rPr>
                        <a:t>Patrocinadores</a:t>
                      </a:r>
                      <a:endParaRPr lang="es-ES_tradnl" dirty="0"/>
                    </a:p>
                  </a:txBody>
                  <a:tcPr marL="91428" marR="91428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4552546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97496020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2634805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8093982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Colaboradores</a:t>
                      </a:r>
                    </a:p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28" marR="91428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9054000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38716887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0125625"/>
                  </a:ext>
                </a:extLst>
              </a:tr>
            </a:tbl>
          </a:graphicData>
        </a:graphic>
      </p:graphicFrame>
      <p:pic>
        <p:nvPicPr>
          <p:cNvPr id="5" name="Picture 4" descr="https://www.desarrollaconmicrosoft.com/Areas/Dotnetspain2016/Content/Images/logo-altran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211" y="1978963"/>
            <a:ext cx="2297677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 descr="https://www.desarrollaconmicrosoft.com/Areas/Dotnetspain2016/Content/Images/logo-devsdna.jpg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90" b="4412"/>
          <a:stretch/>
        </p:blipFill>
        <p:spPr bwMode="auto">
          <a:xfrm>
            <a:off x="9174095" y="1975580"/>
            <a:ext cx="2292886" cy="9144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Picture 9" descr="https://www.desarrollaconmicrosoft.com/Areas/Dotnetspain2016/Content/Images/logo-encamina.jp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216" y="2879195"/>
            <a:ext cx="2293677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 descr="https://www.desarrollaconmicrosoft.com/Areas/Dotnetspain2016/Content/Images/logo-ilitia.png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2927" y="2892425"/>
            <a:ext cx="1226184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 descr="https://www.desarrollaconmicrosoft.com/Areas/Dotnetspain2016/Content/Images/logo-intelequia.png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2651" y="2887662"/>
            <a:ext cx="2297677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 descr="https://www.desarrollaconmicrosoft.com/Areas/Dotnetspain2016/Content/Images/logo-plain.png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3570" y="2887662"/>
            <a:ext cx="2297677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13" descr="https://www.desarrollaconmicrosoft.com/Areas/Dotnetspain2016/Content/Images/logo-sogeti.jpg"/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712" y="3802062"/>
            <a:ext cx="2297677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Picture 14" descr="https://www.desarrollaconmicrosoft.com/Areas/Dotnetspain2016/Content/Images/logo-pue.png"/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693" y="5365479"/>
            <a:ext cx="2297676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Picture 15" descr="https://www.desarrollaconmicrosoft.com/Areas/Dotnetspain2016/Content/Images/logo-ticjob.png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3168" y="5365479"/>
            <a:ext cx="2297676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Rectangle 16"/>
          <p:cNvSpPr/>
          <p:nvPr userDrawn="1"/>
        </p:nvSpPr>
        <p:spPr>
          <a:xfrm>
            <a:off x="8826383" y="6157051"/>
            <a:ext cx="30316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>
                <a:solidFill>
                  <a:srgbClr val="67217A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sz="1800" b="1" dirty="0">
              <a:solidFill>
                <a:srgbClr val="67217A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3469249" y="2056836"/>
            <a:ext cx="2742850" cy="74726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6208207" y="1973262"/>
            <a:ext cx="274285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45222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rgbClr val="6721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74606" y="1212851"/>
            <a:ext cx="11885683" cy="2228302"/>
          </a:xfrm>
        </p:spPr>
        <p:txBody>
          <a:bodyPr>
            <a:spAutoFit/>
          </a:bodyPr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342891" indent="0">
              <a:buNone/>
              <a:defRPr>
                <a:solidFill>
                  <a:schemeClr val="bg1"/>
                </a:solidFill>
              </a:defRPr>
            </a:lvl2pPr>
            <a:lvl3pPr>
              <a:defRPr sz="24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Section1</a:t>
            </a:r>
          </a:p>
          <a:p>
            <a:pPr lvl="1"/>
            <a:r>
              <a:rPr lang="en-US" dirty="0"/>
              <a:t>Subsection1</a:t>
            </a:r>
          </a:p>
          <a:p>
            <a:pPr lvl="1"/>
            <a:r>
              <a:rPr lang="en-US" dirty="0"/>
              <a:t>Subsection2</a:t>
            </a:r>
          </a:p>
          <a:p>
            <a:pPr lvl="0"/>
            <a:r>
              <a:rPr lang="en-US" dirty="0"/>
              <a:t>Section2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8826383" y="6157051"/>
            <a:ext cx="30316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sz="1800" b="1" dirty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1704966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236497" y="1212859"/>
            <a:ext cx="7923791" cy="2092881"/>
          </a:xfrm>
        </p:spPr>
        <p:txBody>
          <a:bodyPr wrap="square">
            <a:spAutoFit/>
          </a:bodyPr>
          <a:lstStyle>
            <a:lvl1pPr marL="0" indent="0">
              <a:buNone/>
              <a:defRPr baseline="0">
                <a:solidFill>
                  <a:srgbClr val="67217A"/>
                </a:solidFill>
              </a:defRPr>
            </a:lvl1pPr>
            <a:lvl2pPr marL="342826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4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571376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799927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8477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lang="en-US" sz="4800" b="0" kern="1200" cap="none" spc="-103" baseline="0" dirty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Speaker name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8826383" y="6157051"/>
            <a:ext cx="30316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>
                <a:solidFill>
                  <a:srgbClr val="67217A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sz="1800" b="1" dirty="0">
              <a:solidFill>
                <a:srgbClr val="67217A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7" name="Picture Placeholder 12"/>
          <p:cNvSpPr>
            <a:spLocks noGrp="1"/>
          </p:cNvSpPr>
          <p:nvPr>
            <p:ph type="pic" sz="quarter" idx="19"/>
          </p:nvPr>
        </p:nvSpPr>
        <p:spPr>
          <a:xfrm>
            <a:off x="274608" y="1585051"/>
            <a:ext cx="3657134" cy="3657600"/>
          </a:xfrm>
          <a:prstGeom prst="ellipse">
            <a:avLst/>
          </a:prstGeom>
        </p:spPr>
        <p:txBody>
          <a:bodyPr anchor="ctr" anchorCtr="0">
            <a:normAutofit/>
          </a:bodyPr>
          <a:lstStyle>
            <a:lvl1pPr>
              <a:defRPr sz="1600"/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469468107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peak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781722" y="1222350"/>
            <a:ext cx="8373841" cy="1788182"/>
          </a:xfrm>
        </p:spPr>
        <p:txBody>
          <a:bodyPr wrap="square">
            <a:spAutoFit/>
          </a:bodyPr>
          <a:lstStyle>
            <a:lvl1pPr marL="0" indent="0">
              <a:buNone/>
              <a:defRPr baseline="0">
                <a:solidFill>
                  <a:srgbClr val="67217A"/>
                </a:solidFill>
              </a:defRPr>
            </a:lvl1pPr>
            <a:lvl2pPr marL="342826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4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571376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799927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8477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8826383" y="6157051"/>
            <a:ext cx="30316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>
                <a:solidFill>
                  <a:srgbClr val="67217A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sz="1800" b="1" dirty="0">
              <a:solidFill>
                <a:srgbClr val="67217A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7" name="Picture Placeholder 12"/>
          <p:cNvSpPr>
            <a:spLocks noGrp="1"/>
          </p:cNvSpPr>
          <p:nvPr>
            <p:ph type="pic" sz="quarter" idx="19"/>
          </p:nvPr>
        </p:nvSpPr>
        <p:spPr>
          <a:xfrm>
            <a:off x="655554" y="367267"/>
            <a:ext cx="2742850" cy="2743200"/>
          </a:xfrm>
          <a:prstGeom prst="ellipse">
            <a:avLst/>
          </a:prstGeom>
        </p:spPr>
        <p:txBody>
          <a:bodyPr anchor="ctr" anchorCtr="0">
            <a:normAutofit/>
          </a:bodyPr>
          <a:lstStyle>
            <a:lvl1pPr>
              <a:defRPr sz="16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Picture Placeholder 12"/>
          <p:cNvSpPr>
            <a:spLocks noGrp="1"/>
          </p:cNvSpPr>
          <p:nvPr>
            <p:ph type="pic" sz="quarter" idx="20"/>
          </p:nvPr>
        </p:nvSpPr>
        <p:spPr>
          <a:xfrm>
            <a:off x="655554" y="3230912"/>
            <a:ext cx="2742850" cy="2743200"/>
          </a:xfrm>
          <a:prstGeom prst="ellipse">
            <a:avLst/>
          </a:prstGeom>
        </p:spPr>
        <p:txBody>
          <a:bodyPr anchor="ctr" anchorCtr="0">
            <a:normAutofit/>
          </a:bodyPr>
          <a:lstStyle>
            <a:lvl1pPr>
              <a:defRPr sz="16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3781722" y="4130623"/>
            <a:ext cx="8373841" cy="1788182"/>
          </a:xfrm>
        </p:spPr>
        <p:txBody>
          <a:bodyPr wrap="square">
            <a:spAutoFit/>
          </a:bodyPr>
          <a:lstStyle>
            <a:lvl1pPr marL="0" indent="0">
              <a:buNone/>
              <a:defRPr baseline="0">
                <a:solidFill>
                  <a:srgbClr val="67217A"/>
                </a:solidFill>
              </a:defRPr>
            </a:lvl1pPr>
            <a:lvl2pPr marL="342826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4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571376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799927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8477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3758816" y="3230912"/>
            <a:ext cx="8373841" cy="849463"/>
          </a:xfrm>
        </p:spPr>
        <p:txBody>
          <a:bodyPr wrap="square">
            <a:spAutoFit/>
          </a:bodyPr>
          <a:lstStyle>
            <a:lvl1pPr marL="0" indent="0">
              <a:buNone/>
              <a:defRPr lang="en-US" sz="4800" b="0" kern="1200" cap="none" spc="-103" baseline="0" dirty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  <a:lvl2pPr marL="342826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4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571376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799927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8477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3781722" y="367275"/>
            <a:ext cx="8373841" cy="849463"/>
          </a:xfrm>
        </p:spPr>
        <p:txBody>
          <a:bodyPr wrap="square">
            <a:spAutoFit/>
          </a:bodyPr>
          <a:lstStyle>
            <a:lvl1pPr marL="0" indent="0">
              <a:buNone/>
              <a:defRPr lang="en-US" sz="4800" b="0" kern="1200" cap="none" spc="-103" baseline="0" dirty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  <a:lvl2pPr marL="342826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4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571376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799927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8477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946496896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">
    <p:bg>
      <p:bgPr>
        <a:solidFill>
          <a:srgbClr val="6721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668" y="2117165"/>
            <a:ext cx="11885618" cy="1837298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Section1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8826383" y="6157051"/>
            <a:ext cx="30316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sz="1800" b="1" dirty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9944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406" userDrawn="1">
          <p15:clr>
            <a:srgbClr val="C35EA4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foto">
    <p:bg>
      <p:bgPr>
        <a:solidFill>
          <a:srgbClr val="6721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  <p:custDataLst>
              <p:custData r:id="rId1"/>
            </p:custDataLst>
          </p:nvPr>
        </p:nvSpPr>
        <p:spPr bwMode="ltGray">
          <a:xfrm>
            <a:off x="6219032" y="10"/>
            <a:ext cx="6215857" cy="6992587"/>
          </a:xfr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74668" y="2117165"/>
            <a:ext cx="5714206" cy="1837298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Section1</a:t>
            </a:r>
          </a:p>
        </p:txBody>
      </p:sp>
    </p:spTree>
    <p:extLst>
      <p:ext uri="{BB962C8B-B14F-4D97-AF65-F5344CB8AC3E}">
        <p14:creationId xmlns:p14="http://schemas.microsoft.com/office/powerpoint/2010/main" val="2249681646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  <p:custDataLst>
              <p:custData r:id="rId1"/>
            </p:custDataLst>
          </p:nvPr>
        </p:nvSpPr>
        <p:spPr bwMode="ltGray">
          <a:xfrm>
            <a:off x="6219032" y="10"/>
            <a:ext cx="6215857" cy="6992587"/>
          </a:xfr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74668" y="2117165"/>
            <a:ext cx="5714206" cy="1837298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solidFill>
                  <a:srgbClr val="67217A"/>
                </a:solidFill>
              </a:defRPr>
            </a:lvl1pPr>
          </a:lstStyle>
          <a:p>
            <a:r>
              <a:rPr lang="en-US" dirty="0"/>
              <a:t>Section1</a:t>
            </a:r>
          </a:p>
        </p:txBody>
      </p:sp>
    </p:spTree>
    <p:extLst>
      <p:ext uri="{BB962C8B-B14F-4D97-AF65-F5344CB8AC3E}">
        <p14:creationId xmlns:p14="http://schemas.microsoft.com/office/powerpoint/2010/main" val="252371792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08" y="295283"/>
            <a:ext cx="11888047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08" y="1212860"/>
            <a:ext cx="11885681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392254" y="3050569"/>
            <a:ext cx="6995160" cy="894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75" r:id="rId1"/>
    <p:sldLayoutId id="2147484264" r:id="rId2"/>
    <p:sldLayoutId id="2147484274" r:id="rId3"/>
    <p:sldLayoutId id="2147484266" r:id="rId4"/>
    <p:sldLayoutId id="2147484330" r:id="rId5"/>
    <p:sldLayoutId id="2147484331" r:id="rId6"/>
    <p:sldLayoutId id="2147484320" r:id="rId7"/>
    <p:sldLayoutId id="2147484326" r:id="rId8"/>
    <p:sldLayoutId id="2147484329" r:id="rId9"/>
    <p:sldLayoutId id="2147484323" r:id="rId10"/>
    <p:sldLayoutId id="2147484328" r:id="rId11"/>
    <p:sldLayoutId id="2147484325" r:id="rId12"/>
    <p:sldLayoutId id="2147484324" r:id="rId13"/>
    <p:sldLayoutId id="2147484332" r:id="rId14"/>
    <p:sldLayoutId id="2147484327" r:id="rId15"/>
    <p:sldLayoutId id="2147484276" r:id="rId16"/>
    <p:sldLayoutId id="2147484267" r:id="rId17"/>
    <p:sldLayoutId id="2147484268" r:id="rId18"/>
    <p:sldLayoutId id="2147484269" r:id="rId19"/>
    <p:sldLayoutId id="2147484270" r:id="rId20"/>
    <p:sldLayoutId id="2147484271" r:id="rId21"/>
    <p:sldLayoutId id="2147484272" r:id="rId22"/>
    <p:sldLayoutId id="2147484273" r:id="rId23"/>
    <p:sldLayoutId id="2147484277" r:id="rId24"/>
    <p:sldLayoutId id="2147484263" r:id="rId25"/>
    <p:sldLayoutId id="2147484307" r:id="rId26"/>
  </p:sldLayoutIdLst>
  <p:transition>
    <p:fade/>
  </p:transition>
  <p:txStyles>
    <p:titleStyle>
      <a:lvl1pPr algn="l" defTabSz="932719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3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891" marR="0" indent="-342891" algn="l" defTabSz="932719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185" marR="0" indent="-241294" algn="l" defTabSz="932719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080" marR="0" indent="-228594" algn="l" defTabSz="932719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674" marR="0" indent="-228594" algn="l" defTabSz="932719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269" marR="0" indent="-228594" algn="l" defTabSz="932719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4976" indent="-233181" algn="l" defTabSz="932719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336" indent="-233181" algn="l" defTabSz="932719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695" indent="-233181" algn="l" defTabSz="932719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056" indent="-233181" algn="l" defTabSz="932719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59" algn="l" defTabSz="9327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19" algn="l" defTabSz="9327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078" algn="l" defTabSz="9327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37" algn="l" defTabSz="9327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798" algn="l" defTabSz="9327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157" algn="l" defTabSz="9327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16" algn="l" defTabSz="9327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876" algn="l" defTabSz="9327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 userDrawn="1">
          <p15:clr>
            <a:srgbClr val="5ACBF0"/>
          </p15:clr>
        </p15:guide>
        <p15:guide id="2" pos="173" userDrawn="1">
          <p15:clr>
            <a:srgbClr val="5ACBF0"/>
          </p15:clr>
        </p15:guide>
        <p15:guide id="3" pos="749" userDrawn="1">
          <p15:clr>
            <a:srgbClr val="5ACBF0"/>
          </p15:clr>
        </p15:guide>
        <p15:guide id="4" pos="1325" userDrawn="1">
          <p15:clr>
            <a:srgbClr val="5ACBF0"/>
          </p15:clr>
        </p15:guide>
        <p15:guide id="5" pos="1901" userDrawn="1">
          <p15:clr>
            <a:srgbClr val="5ACBF0"/>
          </p15:clr>
        </p15:guide>
        <p15:guide id="6" pos="2477" userDrawn="1">
          <p15:clr>
            <a:srgbClr val="5ACBF0"/>
          </p15:clr>
        </p15:guide>
        <p15:guide id="7" pos="3053" userDrawn="1">
          <p15:clr>
            <a:srgbClr val="5ACBF0"/>
          </p15:clr>
        </p15:guide>
        <p15:guide id="8" pos="3629" userDrawn="1">
          <p15:clr>
            <a:srgbClr val="5ACBF0"/>
          </p15:clr>
        </p15:guide>
        <p15:guide id="9" pos="4204" userDrawn="1">
          <p15:clr>
            <a:srgbClr val="5ACBF0"/>
          </p15:clr>
        </p15:guide>
        <p15:guide id="10" pos="4780" userDrawn="1">
          <p15:clr>
            <a:srgbClr val="5ACBF0"/>
          </p15:clr>
        </p15:guide>
        <p15:guide id="11" pos="5356" userDrawn="1">
          <p15:clr>
            <a:srgbClr val="5ACBF0"/>
          </p15:clr>
        </p15:guide>
        <p15:guide id="12" pos="5932" userDrawn="1">
          <p15:clr>
            <a:srgbClr val="5ACBF0"/>
          </p15:clr>
        </p15:guide>
        <p15:guide id="13" pos="6508" userDrawn="1">
          <p15:clr>
            <a:srgbClr val="5ACBF0"/>
          </p15:clr>
        </p15:guide>
        <p15:guide id="14" pos="7084" userDrawn="1">
          <p15:clr>
            <a:srgbClr val="5ACBF0"/>
          </p15:clr>
        </p15:guide>
        <p15:guide id="15" pos="7660" userDrawn="1">
          <p15:clr>
            <a:srgbClr val="5ACBF0"/>
          </p15:clr>
        </p15:guide>
        <p15:guide id="16" pos="288" userDrawn="1">
          <p15:clr>
            <a:srgbClr val="C35EA4"/>
          </p15:clr>
        </p15:guide>
        <p15:guide id="17" pos="7545" userDrawn="1">
          <p15:clr>
            <a:srgbClr val="C35EA4"/>
          </p15:clr>
        </p15:guide>
        <p15:guide id="18" orient="horz" pos="763" userDrawn="1">
          <p15:clr>
            <a:srgbClr val="5ACBF0"/>
          </p15:clr>
        </p15:guide>
        <p15:guide id="19" orient="horz" pos="1339" userDrawn="1">
          <p15:clr>
            <a:srgbClr val="5ACBF0"/>
          </p15:clr>
        </p15:guide>
        <p15:guide id="20" orient="horz" pos="1915" userDrawn="1">
          <p15:clr>
            <a:srgbClr val="5ACBF0"/>
          </p15:clr>
        </p15:guide>
        <p15:guide id="21" orient="horz" pos="2491" userDrawn="1">
          <p15:clr>
            <a:srgbClr val="5ACBF0"/>
          </p15:clr>
        </p15:guide>
        <p15:guide id="22" orient="horz" pos="3067" userDrawn="1">
          <p15:clr>
            <a:srgbClr val="5ACBF0"/>
          </p15:clr>
        </p15:guide>
        <p15:guide id="23" orient="horz" pos="3643" userDrawn="1">
          <p15:clr>
            <a:srgbClr val="5ACBF0"/>
          </p15:clr>
        </p15:guide>
        <p15:guide id="24" orient="horz" pos="4219" userDrawn="1">
          <p15:clr>
            <a:srgbClr val="5ACBF0"/>
          </p15:clr>
        </p15:guide>
        <p15:guide id="25" orient="horz" pos="302" userDrawn="1">
          <p15:clr>
            <a:srgbClr val="C35EA4"/>
          </p15:clr>
        </p15:guide>
        <p15:guide id="26" orient="horz" pos="4104" userDrawn="1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1.jpeg"/><Relationship Id="rId4" Type="http://schemas.openxmlformats.org/officeDocument/2006/relationships/image" Target="../media/image30.jpe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://introtorx.com/" TargetMode="External"/><Relationship Id="rId2" Type="http://schemas.openxmlformats.org/officeDocument/2006/relationships/hyperlink" Target="https://github.com/Reactive-Extensions/Rx.NET" TargetMode="External"/><Relationship Id="rId1" Type="http://schemas.openxmlformats.org/officeDocument/2006/relationships/slideLayout" Target="../slideLayouts/slideLayout11.xml"/><Relationship Id="rId5" Type="http://schemas.openxmlformats.org/officeDocument/2006/relationships/hyperlink" Target="https://msdn.microsoft.com/en-us/data/gg577609" TargetMode="External"/><Relationship Id="rId4" Type="http://schemas.openxmlformats.org/officeDocument/2006/relationships/hyperlink" Target="http://reactivex.io/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en.wikipedia.org/wiki/Reactive_programming" TargetMode="Externa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8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9500610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07" y="1212859"/>
            <a:ext cx="11885683" cy="4124206"/>
          </a:xfrm>
        </p:spPr>
        <p:txBody>
          <a:bodyPr/>
          <a:lstStyle/>
          <a:p>
            <a:endParaRPr lang="es-ES" dirty="0" smtClean="0"/>
          </a:p>
          <a:p>
            <a:r>
              <a:rPr lang="es-ES" dirty="0" err="1" smtClean="0"/>
              <a:t>Rx</a:t>
            </a:r>
            <a:r>
              <a:rPr lang="es-ES" dirty="0" smtClean="0"/>
              <a:t> = </a:t>
            </a:r>
            <a:r>
              <a:rPr lang="es-ES" b="1" dirty="0" smtClean="0"/>
              <a:t>Observables + LINQ + </a:t>
            </a:r>
            <a:r>
              <a:rPr lang="es-ES" b="1" dirty="0" err="1" smtClean="0"/>
              <a:t>Schedulers</a:t>
            </a:r>
            <a:endParaRPr lang="es-ES" b="1" dirty="0" smtClean="0"/>
          </a:p>
          <a:p>
            <a:endParaRPr lang="es-ES" dirty="0"/>
          </a:p>
          <a:p>
            <a:r>
              <a:rPr lang="es-ES" dirty="0" err="1" smtClean="0"/>
              <a:t>Rx</a:t>
            </a:r>
            <a:r>
              <a:rPr lang="es-ES" dirty="0" smtClean="0"/>
              <a:t> = </a:t>
            </a:r>
            <a:r>
              <a:rPr lang="es-ES" b="1" dirty="0" smtClean="0"/>
              <a:t>LINQ-to-</a:t>
            </a:r>
            <a:r>
              <a:rPr lang="es-ES" b="1" dirty="0" err="1" smtClean="0"/>
              <a:t>Events</a:t>
            </a:r>
            <a:endParaRPr lang="es-ES" b="1" dirty="0" smtClean="0"/>
          </a:p>
          <a:p>
            <a:endParaRPr lang="es-ES" dirty="0"/>
          </a:p>
          <a:p>
            <a:r>
              <a:rPr lang="es-ES" dirty="0" err="1" smtClean="0"/>
              <a:t>IEnumerable</a:t>
            </a:r>
            <a:r>
              <a:rPr lang="es-ES" dirty="0" smtClean="0"/>
              <a:t> = </a:t>
            </a:r>
            <a:r>
              <a:rPr lang="es-ES" dirty="0" err="1" smtClean="0"/>
              <a:t>Pull</a:t>
            </a:r>
            <a:r>
              <a:rPr lang="es-ES" dirty="0" smtClean="0"/>
              <a:t>, </a:t>
            </a:r>
            <a:r>
              <a:rPr lang="es-ES" b="1" dirty="0" err="1" smtClean="0"/>
              <a:t>IObservable</a:t>
            </a:r>
            <a:r>
              <a:rPr lang="es-ES" b="1" dirty="0" smtClean="0"/>
              <a:t> = </a:t>
            </a:r>
            <a:r>
              <a:rPr lang="es-ES" b="1" dirty="0" err="1" smtClean="0"/>
              <a:t>Push</a:t>
            </a:r>
            <a:endParaRPr lang="ca-ES" b="1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Analogías útiles</a:t>
            </a:r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1406792858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07" y="1212859"/>
            <a:ext cx="11885683" cy="4936736"/>
          </a:xfrm>
        </p:spPr>
        <p:txBody>
          <a:bodyPr/>
          <a:lstStyle/>
          <a:p>
            <a:pPr lvl="0"/>
            <a:r>
              <a:rPr lang="en-US" dirty="0" err="1" smtClean="0"/>
              <a:t>NuGet</a:t>
            </a:r>
            <a:r>
              <a:rPr lang="en-US" dirty="0" smtClean="0"/>
              <a:t> </a:t>
            </a:r>
            <a:r>
              <a:rPr lang="en-US" b="1" dirty="0" smtClean="0"/>
              <a:t>Rx-Main</a:t>
            </a:r>
            <a:endParaRPr lang="en-US" b="1" dirty="0"/>
          </a:p>
          <a:p>
            <a:pPr lvl="1"/>
            <a:r>
              <a:rPr lang="en-US" dirty="0" smtClean="0"/>
              <a:t>NET 4+</a:t>
            </a:r>
          </a:p>
          <a:p>
            <a:pPr lvl="1"/>
            <a:r>
              <a:rPr lang="en-US" dirty="0" smtClean="0"/>
              <a:t>UWP</a:t>
            </a:r>
          </a:p>
          <a:p>
            <a:pPr lvl="1"/>
            <a:r>
              <a:rPr lang="en-US" dirty="0" smtClean="0"/>
              <a:t>Windows Phone</a:t>
            </a:r>
            <a:endParaRPr lang="en-US" dirty="0"/>
          </a:p>
          <a:p>
            <a:pPr lvl="1"/>
            <a:endParaRPr lang="en-US" dirty="0" smtClean="0"/>
          </a:p>
          <a:p>
            <a:pPr lvl="0"/>
            <a:r>
              <a:rPr lang="en-US" dirty="0" err="1"/>
              <a:t>NuGet</a:t>
            </a:r>
            <a:r>
              <a:rPr lang="en-US" dirty="0"/>
              <a:t> </a:t>
            </a:r>
            <a:r>
              <a:rPr lang="en-US" b="1" dirty="0" err="1" smtClean="0"/>
              <a:t>RxJS</a:t>
            </a:r>
            <a:r>
              <a:rPr lang="en-US" b="1" dirty="0" smtClean="0"/>
              <a:t>-Main</a:t>
            </a:r>
            <a:endParaRPr lang="en-US" b="1" dirty="0"/>
          </a:p>
          <a:p>
            <a:pPr lvl="1"/>
            <a:r>
              <a:rPr lang="en-US" dirty="0" smtClean="0"/>
              <a:t>JavaScript</a:t>
            </a:r>
          </a:p>
          <a:p>
            <a:pPr lvl="1"/>
            <a:endParaRPr lang="en-US" dirty="0"/>
          </a:p>
          <a:p>
            <a:pPr lvl="0"/>
            <a:r>
              <a:rPr lang="en-US" dirty="0" smtClean="0"/>
              <a:t>NPM </a:t>
            </a:r>
            <a:r>
              <a:rPr lang="en-US" b="1" dirty="0" smtClean="0"/>
              <a:t>Rx</a:t>
            </a:r>
            <a:endParaRPr lang="en-US" b="1" dirty="0"/>
          </a:p>
          <a:p>
            <a:pPr lvl="1"/>
            <a:r>
              <a:rPr lang="en-US" dirty="0" smtClean="0"/>
              <a:t>Node.js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¿Cómo obtener </a:t>
            </a:r>
            <a:r>
              <a:rPr lang="es-ES" dirty="0" err="1" smtClean="0"/>
              <a:t>Rx</a:t>
            </a:r>
            <a:r>
              <a:rPr lang="es-ES" dirty="0" smtClean="0"/>
              <a:t>?</a:t>
            </a:r>
            <a:endParaRPr lang="es-ES" dirty="0"/>
          </a:p>
        </p:txBody>
      </p:sp>
      <p:pic>
        <p:nvPicPr>
          <p:cNvPr id="4" name="Picture 2" descr="http://www.minddriven.de/wp-content/uploads/2009/11/Rx_Logo_51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4839" y="1241363"/>
            <a:ext cx="3163803" cy="3163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6598444" y="4716462"/>
            <a:ext cx="441659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 err="1" smtClean="0">
                <a:latin typeface="Consolas" panose="020B0609020204030204" pitchFamily="49" charset="0"/>
              </a:rPr>
              <a:t>System.Reactive</a:t>
            </a:r>
            <a:endParaRPr lang="ca-ES" sz="4000" b="1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6465229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Rx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51258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06" y="1212855"/>
            <a:ext cx="11885683" cy="5532155"/>
          </a:xfrm>
        </p:spPr>
        <p:txBody>
          <a:bodyPr/>
          <a:lstStyle/>
          <a:p>
            <a:pPr marL="0" indent="0">
              <a:lnSpc>
                <a:spcPct val="107000"/>
              </a:lnSpc>
              <a:buNone/>
            </a:pPr>
            <a:r>
              <a:rPr lang="ca-ES" sz="2800" dirty="0" err="1">
                <a:solidFill>
                  <a:srgbClr val="0000FF"/>
                </a:solidFill>
                <a:highlight>
                  <a:srgbClr val="FFFFFF"/>
                </a:highlight>
                <a:ea typeface="Calibri" panose="020F0502020204030204" pitchFamily="34" charset="0"/>
              </a:rPr>
              <a:t>static</a:t>
            </a:r>
            <a:r>
              <a:rPr lang="ca-ES" sz="2800" dirty="0">
                <a:solidFill>
                  <a:srgbClr val="000000"/>
                </a:solidFill>
                <a:highlight>
                  <a:srgbClr val="FFFFFF"/>
                </a:highlight>
                <a:ea typeface="Calibri" panose="020F0502020204030204" pitchFamily="34" charset="0"/>
              </a:rPr>
              <a:t> </a:t>
            </a:r>
            <a:r>
              <a:rPr lang="ca-ES" sz="2800" dirty="0" err="1">
                <a:solidFill>
                  <a:srgbClr val="0000FF"/>
                </a:solidFill>
                <a:highlight>
                  <a:srgbClr val="FFFFFF"/>
                </a:highlight>
                <a:ea typeface="Calibri" panose="020F0502020204030204" pitchFamily="34" charset="0"/>
              </a:rPr>
              <a:t>void</a:t>
            </a:r>
            <a:r>
              <a:rPr lang="ca-ES" sz="2800" dirty="0">
                <a:solidFill>
                  <a:srgbClr val="000000"/>
                </a:solidFill>
                <a:highlight>
                  <a:srgbClr val="FFFFFF"/>
                </a:highlight>
                <a:ea typeface="Calibri" panose="020F0502020204030204" pitchFamily="34" charset="0"/>
              </a:rPr>
              <a:t> </a:t>
            </a:r>
            <a:r>
              <a:rPr lang="ca-ES" sz="2800" dirty="0" err="1">
                <a:solidFill>
                  <a:srgbClr val="000000"/>
                </a:solidFill>
                <a:highlight>
                  <a:srgbClr val="FFFFFF"/>
                </a:highlight>
                <a:ea typeface="Calibri" panose="020F0502020204030204" pitchFamily="34" charset="0"/>
              </a:rPr>
              <a:t>Main</a:t>
            </a:r>
            <a:r>
              <a:rPr lang="ca-ES" sz="2800" dirty="0">
                <a:solidFill>
                  <a:srgbClr val="000000"/>
                </a:solidFill>
                <a:highlight>
                  <a:srgbClr val="FFFFFF"/>
                </a:highlight>
                <a:ea typeface="Calibri" panose="020F0502020204030204" pitchFamily="34" charset="0"/>
              </a:rPr>
              <a:t>(</a:t>
            </a:r>
            <a:r>
              <a:rPr lang="ca-ES" sz="2800" dirty="0" err="1">
                <a:solidFill>
                  <a:srgbClr val="0000FF"/>
                </a:solidFill>
                <a:highlight>
                  <a:srgbClr val="FFFFFF"/>
                </a:highlight>
                <a:ea typeface="Calibri" panose="020F0502020204030204" pitchFamily="34" charset="0"/>
              </a:rPr>
              <a:t>string</a:t>
            </a:r>
            <a:r>
              <a:rPr lang="ca-ES" sz="2800" dirty="0">
                <a:solidFill>
                  <a:srgbClr val="000000"/>
                </a:solidFill>
                <a:highlight>
                  <a:srgbClr val="FFFFFF"/>
                </a:highlight>
                <a:ea typeface="Calibri" panose="020F0502020204030204" pitchFamily="34" charset="0"/>
              </a:rPr>
              <a:t>[] </a:t>
            </a:r>
            <a:r>
              <a:rPr lang="ca-ES" sz="2800" dirty="0" err="1">
                <a:solidFill>
                  <a:srgbClr val="000000"/>
                </a:solidFill>
                <a:highlight>
                  <a:srgbClr val="FFFFFF"/>
                </a:highlight>
                <a:ea typeface="Calibri" panose="020F0502020204030204" pitchFamily="34" charset="0"/>
              </a:rPr>
              <a:t>args</a:t>
            </a:r>
            <a:r>
              <a:rPr lang="ca-ES" sz="2800" dirty="0">
                <a:solidFill>
                  <a:srgbClr val="000000"/>
                </a:solidFill>
                <a:highlight>
                  <a:srgbClr val="FFFFFF"/>
                </a:highlight>
                <a:ea typeface="Calibri" panose="020F0502020204030204" pitchFamily="34" charset="0"/>
              </a:rPr>
              <a:t>)</a:t>
            </a:r>
            <a:endParaRPr lang="ca-ES" sz="2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buNone/>
            </a:pPr>
            <a:r>
              <a:rPr lang="ca-ES" sz="2800" dirty="0" smtClean="0">
                <a:solidFill>
                  <a:srgbClr val="000000"/>
                </a:solidFill>
                <a:highlight>
                  <a:srgbClr val="FFFFFF"/>
                </a:highlight>
                <a:ea typeface="Calibri" panose="020F0502020204030204" pitchFamily="34" charset="0"/>
              </a:rPr>
              <a:t>{</a:t>
            </a:r>
            <a:endParaRPr lang="ca-ES" sz="2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buNone/>
            </a:pPr>
            <a:r>
              <a:rPr lang="ca-ES" sz="2800" dirty="0">
                <a:solidFill>
                  <a:srgbClr val="000000"/>
                </a:solidFill>
                <a:highlight>
                  <a:srgbClr val="FFFFFF"/>
                </a:highlight>
                <a:ea typeface="Calibri" panose="020F0502020204030204" pitchFamily="34" charset="0"/>
              </a:rPr>
              <a:t>    </a:t>
            </a:r>
            <a:r>
              <a:rPr lang="ca-ES" sz="2800" dirty="0" err="1">
                <a:solidFill>
                  <a:srgbClr val="2B91AF"/>
                </a:solidFill>
                <a:highlight>
                  <a:srgbClr val="FFFFFF"/>
                </a:highlight>
                <a:ea typeface="Calibri" panose="020F0502020204030204" pitchFamily="34" charset="0"/>
              </a:rPr>
              <a:t>IObservable</a:t>
            </a:r>
            <a:r>
              <a:rPr lang="ca-ES" sz="2800" dirty="0">
                <a:solidFill>
                  <a:srgbClr val="000000"/>
                </a:solidFill>
                <a:highlight>
                  <a:srgbClr val="FFFFFF"/>
                </a:highlight>
                <a:ea typeface="Calibri" panose="020F0502020204030204" pitchFamily="34" charset="0"/>
              </a:rPr>
              <a:t>&lt;</a:t>
            </a:r>
            <a:r>
              <a:rPr lang="ca-ES" sz="2800" dirty="0" err="1">
                <a:solidFill>
                  <a:srgbClr val="0000FF"/>
                </a:solidFill>
                <a:highlight>
                  <a:srgbClr val="FFFFFF"/>
                </a:highlight>
                <a:ea typeface="Calibri" panose="020F0502020204030204" pitchFamily="34" charset="0"/>
              </a:rPr>
              <a:t>char</a:t>
            </a:r>
            <a:r>
              <a:rPr lang="ca-ES" sz="2800" dirty="0">
                <a:solidFill>
                  <a:srgbClr val="000000"/>
                </a:solidFill>
                <a:highlight>
                  <a:srgbClr val="FFFFFF"/>
                </a:highlight>
                <a:ea typeface="Calibri" panose="020F0502020204030204" pitchFamily="34" charset="0"/>
              </a:rPr>
              <a:t>&gt; </a:t>
            </a:r>
            <a:r>
              <a:rPr lang="ca-ES" sz="2800" dirty="0" err="1">
                <a:solidFill>
                  <a:srgbClr val="000000"/>
                </a:solidFill>
                <a:highlight>
                  <a:srgbClr val="FFFFFF"/>
                </a:highlight>
                <a:ea typeface="Calibri" panose="020F0502020204030204" pitchFamily="34" charset="0"/>
              </a:rPr>
              <a:t>obs</a:t>
            </a:r>
            <a:r>
              <a:rPr lang="ca-ES" sz="2800" dirty="0">
                <a:solidFill>
                  <a:srgbClr val="000000"/>
                </a:solidFill>
                <a:highlight>
                  <a:srgbClr val="FFFFFF"/>
                </a:highlight>
                <a:ea typeface="Calibri" panose="020F0502020204030204" pitchFamily="34" charset="0"/>
              </a:rPr>
              <a:t> = </a:t>
            </a:r>
            <a:r>
              <a:rPr lang="ca-ES" sz="2800" dirty="0">
                <a:solidFill>
                  <a:srgbClr val="A31515"/>
                </a:solidFill>
                <a:highlight>
                  <a:srgbClr val="FFFFFF"/>
                </a:highlight>
                <a:ea typeface="Calibri" panose="020F0502020204030204" pitchFamily="34" charset="0"/>
              </a:rPr>
              <a:t>"</a:t>
            </a:r>
            <a:r>
              <a:rPr lang="ca-ES" sz="2800" dirty="0" err="1">
                <a:solidFill>
                  <a:srgbClr val="A31515"/>
                </a:solidFill>
                <a:highlight>
                  <a:srgbClr val="FFFFFF"/>
                </a:highlight>
                <a:ea typeface="Calibri" panose="020F0502020204030204" pitchFamily="34" charset="0"/>
              </a:rPr>
              <a:t>Hello</a:t>
            </a:r>
            <a:r>
              <a:rPr lang="ca-ES" sz="2800" dirty="0">
                <a:solidFill>
                  <a:srgbClr val="A31515"/>
                </a:solidFill>
                <a:highlight>
                  <a:srgbClr val="FFFFFF"/>
                </a:highlight>
                <a:ea typeface="Calibri" panose="020F0502020204030204" pitchFamily="34" charset="0"/>
              </a:rPr>
              <a:t>, </a:t>
            </a:r>
            <a:r>
              <a:rPr lang="ca-ES" sz="2800" dirty="0" err="1">
                <a:solidFill>
                  <a:srgbClr val="A31515"/>
                </a:solidFill>
                <a:highlight>
                  <a:srgbClr val="FFFFFF"/>
                </a:highlight>
                <a:ea typeface="Calibri" panose="020F0502020204030204" pitchFamily="34" charset="0"/>
              </a:rPr>
              <a:t>world</a:t>
            </a:r>
            <a:r>
              <a:rPr lang="ca-ES" sz="2800" dirty="0">
                <a:solidFill>
                  <a:srgbClr val="A31515"/>
                </a:solidFill>
                <a:highlight>
                  <a:srgbClr val="FFFFFF"/>
                </a:highlight>
                <a:ea typeface="Calibri" panose="020F0502020204030204" pitchFamily="34" charset="0"/>
              </a:rPr>
              <a:t>!"</a:t>
            </a:r>
            <a:r>
              <a:rPr lang="ca-ES" sz="2800" dirty="0">
                <a:solidFill>
                  <a:srgbClr val="000000"/>
                </a:solidFill>
                <a:highlight>
                  <a:srgbClr val="FFFFFF"/>
                </a:highlight>
                <a:ea typeface="Calibri" panose="020F0502020204030204" pitchFamily="34" charset="0"/>
              </a:rPr>
              <a:t>.</a:t>
            </a:r>
            <a:r>
              <a:rPr lang="ca-ES" sz="2800" dirty="0" err="1">
                <a:solidFill>
                  <a:srgbClr val="000000"/>
                </a:solidFill>
                <a:highlight>
                  <a:srgbClr val="FFFFFF"/>
                </a:highlight>
                <a:ea typeface="Calibri" panose="020F0502020204030204" pitchFamily="34" charset="0"/>
              </a:rPr>
              <a:t>ToObservable</a:t>
            </a:r>
            <a:r>
              <a:rPr lang="ca-ES" sz="2800" dirty="0">
                <a:solidFill>
                  <a:srgbClr val="000000"/>
                </a:solidFill>
                <a:highlight>
                  <a:srgbClr val="FFFFFF"/>
                </a:highlight>
                <a:ea typeface="Calibri" panose="020F0502020204030204" pitchFamily="34" charset="0"/>
              </a:rPr>
              <a:t>();</a:t>
            </a:r>
            <a:endParaRPr lang="ca-ES" sz="2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buNone/>
            </a:pPr>
            <a:r>
              <a:rPr lang="ca-ES" sz="2800" dirty="0">
                <a:solidFill>
                  <a:srgbClr val="000000"/>
                </a:solidFill>
                <a:highlight>
                  <a:srgbClr val="FFFFFF"/>
                </a:highlight>
                <a:ea typeface="Calibri" panose="020F0502020204030204" pitchFamily="34" charset="0"/>
              </a:rPr>
              <a:t> </a:t>
            </a:r>
            <a:endParaRPr lang="ca-ES" sz="2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buNone/>
            </a:pPr>
            <a:r>
              <a:rPr lang="ca-ES" sz="2800" dirty="0">
                <a:solidFill>
                  <a:srgbClr val="000000"/>
                </a:solidFill>
                <a:highlight>
                  <a:srgbClr val="FFFFFF"/>
                </a:highlight>
                <a:ea typeface="Calibri" panose="020F0502020204030204" pitchFamily="34" charset="0"/>
              </a:rPr>
              <a:t>    </a:t>
            </a:r>
            <a:r>
              <a:rPr lang="ca-ES" sz="2800" dirty="0" err="1">
                <a:solidFill>
                  <a:srgbClr val="000000"/>
                </a:solidFill>
                <a:highlight>
                  <a:srgbClr val="FFFFFF"/>
                </a:highlight>
                <a:ea typeface="Calibri" panose="020F0502020204030204" pitchFamily="34" charset="0"/>
              </a:rPr>
              <a:t>obs.Subscribe</a:t>
            </a:r>
            <a:r>
              <a:rPr lang="ca-ES" sz="2800" dirty="0">
                <a:solidFill>
                  <a:srgbClr val="000000"/>
                </a:solidFill>
                <a:highlight>
                  <a:srgbClr val="FFFFFF"/>
                </a:highlight>
                <a:ea typeface="Calibri" panose="020F0502020204030204" pitchFamily="34" charset="0"/>
              </a:rPr>
              <a:t>(x =&gt; </a:t>
            </a:r>
            <a:endParaRPr lang="ca-ES" sz="2800" dirty="0" smtClean="0">
              <a:solidFill>
                <a:srgbClr val="000000"/>
              </a:solidFill>
              <a:highlight>
                <a:srgbClr val="FFFFFF"/>
              </a:highlight>
              <a:ea typeface="Calibri" panose="020F0502020204030204" pitchFamily="34" charset="0"/>
            </a:endParaRPr>
          </a:p>
          <a:p>
            <a:pPr marL="0" indent="0">
              <a:lnSpc>
                <a:spcPct val="107000"/>
              </a:lnSpc>
              <a:buNone/>
            </a:pPr>
            <a:r>
              <a:rPr lang="ca-ES" sz="2800" dirty="0">
                <a:solidFill>
                  <a:srgbClr val="000000"/>
                </a:solidFill>
                <a:highlight>
                  <a:srgbClr val="FFFFFF"/>
                </a:highlight>
                <a:ea typeface="Calibri" panose="020F0502020204030204" pitchFamily="34" charset="0"/>
              </a:rPr>
              <a:t>	</a:t>
            </a:r>
            <a:r>
              <a:rPr lang="ca-ES" sz="2800" dirty="0" smtClean="0">
                <a:solidFill>
                  <a:srgbClr val="000000"/>
                </a:solidFill>
                <a:highlight>
                  <a:srgbClr val="FFFFFF"/>
                </a:highlight>
                <a:ea typeface="Calibri" panose="020F0502020204030204" pitchFamily="34" charset="0"/>
              </a:rPr>
              <a:t>	</a:t>
            </a:r>
            <a:r>
              <a:rPr lang="ca-ES" sz="2800" dirty="0" err="1" smtClean="0">
                <a:solidFill>
                  <a:srgbClr val="2B91AF"/>
                </a:solidFill>
                <a:highlight>
                  <a:srgbClr val="FFFFFF"/>
                </a:highlight>
                <a:ea typeface="Calibri" panose="020F0502020204030204" pitchFamily="34" charset="0"/>
              </a:rPr>
              <a:t>Console</a:t>
            </a:r>
            <a:r>
              <a:rPr lang="ca-ES" sz="2800" dirty="0" err="1" smtClean="0">
                <a:solidFill>
                  <a:srgbClr val="000000"/>
                </a:solidFill>
                <a:highlight>
                  <a:srgbClr val="FFFFFF"/>
                </a:highlight>
                <a:ea typeface="Calibri" panose="020F0502020204030204" pitchFamily="34" charset="0"/>
              </a:rPr>
              <a:t>.WriteLine</a:t>
            </a:r>
            <a:r>
              <a:rPr lang="ca-ES" sz="2800" dirty="0" smtClean="0">
                <a:solidFill>
                  <a:srgbClr val="000000"/>
                </a:solidFill>
                <a:highlight>
                  <a:srgbClr val="FFFFFF"/>
                </a:highlight>
                <a:ea typeface="Calibri" panose="020F0502020204030204" pitchFamily="34" charset="0"/>
              </a:rPr>
              <a:t>(x</a:t>
            </a:r>
            <a:r>
              <a:rPr lang="ca-ES" sz="2800" dirty="0">
                <a:solidFill>
                  <a:srgbClr val="000000"/>
                </a:solidFill>
                <a:highlight>
                  <a:srgbClr val="FFFFFF"/>
                </a:highlight>
                <a:ea typeface="Calibri" panose="020F0502020204030204" pitchFamily="34" charset="0"/>
              </a:rPr>
              <a:t>));</a:t>
            </a:r>
            <a:endParaRPr lang="ca-ES" sz="2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buNone/>
            </a:pPr>
            <a:r>
              <a:rPr lang="ca-ES" sz="2800" dirty="0">
                <a:solidFill>
                  <a:srgbClr val="000000"/>
                </a:solidFill>
                <a:highlight>
                  <a:srgbClr val="FFFFFF"/>
                </a:highlight>
                <a:ea typeface="Calibri" panose="020F0502020204030204" pitchFamily="34" charset="0"/>
              </a:rPr>
              <a:t> </a:t>
            </a:r>
            <a:endParaRPr lang="ca-ES" sz="2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buNone/>
            </a:pPr>
            <a:r>
              <a:rPr lang="ca-ES" sz="2800" dirty="0">
                <a:solidFill>
                  <a:srgbClr val="000000"/>
                </a:solidFill>
                <a:highlight>
                  <a:srgbClr val="FFFFFF"/>
                </a:highlight>
                <a:ea typeface="Calibri" panose="020F0502020204030204" pitchFamily="34" charset="0"/>
              </a:rPr>
              <a:t>    </a:t>
            </a:r>
            <a:r>
              <a:rPr lang="ca-ES" sz="2800" dirty="0" err="1">
                <a:solidFill>
                  <a:srgbClr val="2B91AF"/>
                </a:solidFill>
                <a:highlight>
                  <a:srgbClr val="FFFFFF"/>
                </a:highlight>
                <a:ea typeface="Calibri" panose="020F0502020204030204" pitchFamily="34" charset="0"/>
              </a:rPr>
              <a:t>Console</a:t>
            </a:r>
            <a:r>
              <a:rPr lang="ca-ES" sz="2800" dirty="0" err="1">
                <a:solidFill>
                  <a:srgbClr val="000000"/>
                </a:solidFill>
                <a:highlight>
                  <a:srgbClr val="FFFFFF"/>
                </a:highlight>
                <a:ea typeface="Calibri" panose="020F0502020204030204" pitchFamily="34" charset="0"/>
              </a:rPr>
              <a:t>.ReadLine</a:t>
            </a:r>
            <a:r>
              <a:rPr lang="ca-ES" sz="2800" dirty="0">
                <a:solidFill>
                  <a:srgbClr val="000000"/>
                </a:solidFill>
                <a:highlight>
                  <a:srgbClr val="FFFFFF"/>
                </a:highlight>
                <a:ea typeface="Calibri" panose="020F0502020204030204" pitchFamily="34" charset="0"/>
              </a:rPr>
              <a:t>();</a:t>
            </a:r>
            <a:endParaRPr lang="ca-ES" sz="2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ca-ES" sz="2800" dirty="0">
                <a:solidFill>
                  <a:srgbClr val="000000"/>
                </a:solidFill>
                <a:highlight>
                  <a:srgbClr val="FFFFFF"/>
                </a:highlight>
                <a:ea typeface="Calibri" panose="020F0502020204030204" pitchFamily="34" charset="0"/>
              </a:rPr>
              <a:t>}</a:t>
            </a:r>
            <a:endParaRPr lang="ca-ES" sz="2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ca-E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Hello</a:t>
            </a:r>
            <a:r>
              <a:rPr lang="es-ES" dirty="0" smtClean="0"/>
              <a:t>, </a:t>
            </a:r>
            <a:r>
              <a:rPr lang="es-ES" dirty="0" err="1" smtClean="0"/>
              <a:t>world</a:t>
            </a:r>
            <a:r>
              <a:rPr lang="es-ES" dirty="0" smtClean="0"/>
              <a:t> con </a:t>
            </a:r>
            <a:r>
              <a:rPr lang="es-ES" dirty="0" err="1" smtClean="0"/>
              <a:t>Rx</a:t>
            </a:r>
            <a:endParaRPr lang="ca-E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4844" y="3225639"/>
            <a:ext cx="3352800" cy="3494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297067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07" y="1212859"/>
            <a:ext cx="11885683" cy="738664"/>
          </a:xfrm>
        </p:spPr>
        <p:txBody>
          <a:bodyPr/>
          <a:lstStyle/>
          <a:p>
            <a:r>
              <a:rPr lang="es-ES" dirty="0" smtClean="0"/>
              <a:t>Secuencia (flujo, </a:t>
            </a:r>
            <a:r>
              <a:rPr lang="es-ES" i="1" dirty="0" err="1" smtClean="0"/>
              <a:t>stream</a:t>
            </a:r>
            <a:r>
              <a:rPr lang="es-ES" dirty="0" smtClean="0"/>
              <a:t>) asíncrona de datos</a:t>
            </a:r>
            <a:endParaRPr lang="ca-E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Observable</a:t>
            </a:r>
            <a:endParaRPr lang="ca-ES" dirty="0"/>
          </a:p>
        </p:txBody>
      </p:sp>
      <p:sp>
        <p:nvSpPr>
          <p:cNvPr id="6" name="Rectangle 5"/>
          <p:cNvSpPr/>
          <p:nvPr/>
        </p:nvSpPr>
        <p:spPr>
          <a:xfrm>
            <a:off x="502444" y="2201862"/>
            <a:ext cx="11811000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ca-ES" sz="28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namespace</a:t>
            </a:r>
            <a:r>
              <a:rPr lang="ca-E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System</a:t>
            </a:r>
          </a:p>
          <a:p>
            <a:r>
              <a:rPr lang="ca-E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ca-ES" sz="28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ca-ES" sz="28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</a:t>
            </a:r>
            <a:r>
              <a:rPr lang="ca-ES" sz="2800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public</a:t>
            </a:r>
            <a:r>
              <a:rPr lang="ca-ES" sz="28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ca-ES" sz="28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interface</a:t>
            </a:r>
            <a:r>
              <a:rPr lang="ca-E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ca-ES" sz="28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IObservable</a:t>
            </a:r>
            <a:r>
              <a:rPr lang="ca-E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ca-ES" sz="28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out</a:t>
            </a:r>
            <a:r>
              <a:rPr lang="ca-E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T&gt;</a:t>
            </a:r>
          </a:p>
          <a:p>
            <a:r>
              <a:rPr lang="ca-E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{</a:t>
            </a:r>
          </a:p>
          <a:p>
            <a:r>
              <a:rPr lang="ca-ES" sz="28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    </a:t>
            </a:r>
            <a:r>
              <a:rPr lang="ca-ES" sz="28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IDisposable</a:t>
            </a:r>
            <a:r>
              <a:rPr lang="ca-ES" sz="28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ca-ES" sz="2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Subscribe</a:t>
            </a:r>
            <a:r>
              <a:rPr lang="ca-E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ca-ES" sz="28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IObserver</a:t>
            </a:r>
            <a:r>
              <a:rPr lang="ca-E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&lt;T&gt; </a:t>
            </a:r>
            <a:r>
              <a:rPr lang="ca-ES" sz="2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observer</a:t>
            </a:r>
            <a:r>
              <a:rPr lang="ca-E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ca-E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</a:t>
            </a:r>
          </a:p>
          <a:p>
            <a:r>
              <a:rPr lang="ca-E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ca-ES" sz="2800" dirty="0"/>
          </a:p>
        </p:txBody>
      </p:sp>
    </p:spTree>
    <p:extLst>
      <p:ext uri="{BB962C8B-B14F-4D97-AF65-F5344CB8AC3E}">
        <p14:creationId xmlns:p14="http://schemas.microsoft.com/office/powerpoint/2010/main" val="1308669688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07" y="1212859"/>
            <a:ext cx="11885683" cy="738664"/>
          </a:xfrm>
        </p:spPr>
        <p:txBody>
          <a:bodyPr/>
          <a:lstStyle/>
          <a:p>
            <a:r>
              <a:rPr lang="es-ES" dirty="0" smtClean="0"/>
              <a:t>El consumidor de una secuencia observable</a:t>
            </a:r>
            <a:endParaRPr lang="ca-E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Observer</a:t>
            </a:r>
            <a:endParaRPr lang="ca-ES" dirty="0"/>
          </a:p>
        </p:txBody>
      </p:sp>
      <p:sp>
        <p:nvSpPr>
          <p:cNvPr id="6" name="Rectangle 5"/>
          <p:cNvSpPr/>
          <p:nvPr/>
        </p:nvSpPr>
        <p:spPr>
          <a:xfrm>
            <a:off x="502444" y="2201862"/>
            <a:ext cx="118110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ca-ES" sz="28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namespace</a:t>
            </a:r>
            <a:r>
              <a:rPr lang="ca-E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System</a:t>
            </a:r>
          </a:p>
          <a:p>
            <a:r>
              <a:rPr lang="ca-E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ca-ES" sz="28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ca-ES" sz="28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</a:t>
            </a:r>
            <a:r>
              <a:rPr lang="ca-ES" sz="2800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public</a:t>
            </a:r>
            <a:r>
              <a:rPr lang="ca-ES" sz="28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ca-ES" sz="28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interface</a:t>
            </a:r>
            <a:r>
              <a:rPr lang="ca-E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ca-ES" sz="28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IObserver</a:t>
            </a:r>
            <a:r>
              <a:rPr lang="ca-ES" sz="28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ca-ES" sz="28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 </a:t>
            </a:r>
            <a:r>
              <a:rPr lang="ca-ES" sz="28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ca-E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r>
              <a:rPr lang="ca-E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{</a:t>
            </a:r>
          </a:p>
          <a:p>
            <a:pPr lvl="3"/>
            <a:r>
              <a:rPr lang="ca-ES" sz="28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ca-E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ca-ES" sz="2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OnCompleted</a:t>
            </a:r>
            <a:r>
              <a:rPr lang="ca-E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pPr lvl="3"/>
            <a:r>
              <a:rPr lang="ca-ES" sz="2800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ca-ES" sz="28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ca-ES" sz="2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OnError</a:t>
            </a:r>
            <a:r>
              <a:rPr lang="ca-E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ca-ES" sz="28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Exception</a:t>
            </a:r>
            <a:r>
              <a:rPr lang="ca-E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error);</a:t>
            </a:r>
          </a:p>
          <a:p>
            <a:pPr lvl="3"/>
            <a:r>
              <a:rPr lang="ca-ES" sz="2800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ca-ES" sz="28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ca-ES" sz="2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OnNext</a:t>
            </a:r>
            <a:r>
              <a:rPr lang="ca-E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(T </a:t>
            </a:r>
            <a:r>
              <a:rPr lang="ca-ES" sz="2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ca-ES" sz="28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ca-E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ca-ES" sz="28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</a:t>
            </a:r>
            <a:r>
              <a:rPr lang="es-ES" sz="28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ca-ES" sz="28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ca-ES" sz="28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ca-ES" sz="2800" dirty="0"/>
          </a:p>
        </p:txBody>
      </p:sp>
    </p:spTree>
    <p:extLst>
      <p:ext uri="{BB962C8B-B14F-4D97-AF65-F5344CB8AC3E}">
        <p14:creationId xmlns:p14="http://schemas.microsoft.com/office/powerpoint/2010/main" val="3959510430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74668" y="1668462"/>
            <a:ext cx="5714206" cy="2286001"/>
          </a:xfrm>
        </p:spPr>
        <p:txBody>
          <a:bodyPr/>
          <a:lstStyle/>
          <a:p>
            <a:r>
              <a:rPr lang="es-ES" dirty="0" smtClean="0"/>
              <a:t>Un momento, ¿esto no es algo parecido a…</a:t>
            </a:r>
            <a:endParaRPr lang="ca-ES" dirty="0"/>
          </a:p>
        </p:txBody>
      </p:sp>
      <p:sp>
        <p:nvSpPr>
          <p:cNvPr id="6" name="Title 3"/>
          <p:cNvSpPr txBox="1">
            <a:spLocks/>
          </p:cNvSpPr>
          <p:nvPr/>
        </p:nvSpPr>
        <p:spPr>
          <a:xfrm>
            <a:off x="281411" y="4106862"/>
            <a:ext cx="5714206" cy="1837298"/>
          </a:xfrm>
          <a:prstGeom prst="rect">
            <a:avLst/>
          </a:prstGeom>
          <a:noFill/>
        </p:spPr>
        <p:txBody>
          <a:bodyPr vert="horz" wrap="square" lIns="146304" tIns="91440" rIns="146304" bIns="91440" rtlCol="0" anchor="t" anchorCtr="0">
            <a:noAutofit/>
          </a:bodyPr>
          <a:lstStyle>
            <a:lvl1pPr algn="l" defTabSz="93271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00" baseline="0">
                <a:ln w="3175">
                  <a:noFill/>
                </a:ln>
                <a:solidFill>
                  <a:srgbClr val="67217A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r"/>
            <a:r>
              <a:rPr lang="es-ES" dirty="0" smtClean="0">
                <a:solidFill>
                  <a:schemeClr val="tx1"/>
                </a:solidFill>
              </a:rPr>
              <a:t>…</a:t>
            </a:r>
            <a:r>
              <a:rPr lang="es-ES" dirty="0" err="1" smtClean="0">
                <a:solidFill>
                  <a:schemeClr val="tx1"/>
                </a:solidFill>
              </a:rPr>
              <a:t>enumerables</a:t>
            </a:r>
            <a:r>
              <a:rPr lang="es-ES" dirty="0" smtClean="0">
                <a:solidFill>
                  <a:schemeClr val="tx1"/>
                </a:solidFill>
              </a:rPr>
              <a:t>?</a:t>
            </a:r>
          </a:p>
          <a:p>
            <a:pPr algn="r"/>
            <a:r>
              <a:rPr lang="es-ES" dirty="0" smtClean="0">
                <a:solidFill>
                  <a:schemeClr val="tx1"/>
                </a:solidFill>
              </a:rPr>
              <a:t>…eventos?</a:t>
            </a:r>
            <a:endParaRPr lang="ca-E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9849010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Observable versus </a:t>
            </a:r>
            <a:r>
              <a:rPr lang="es-ES" dirty="0" err="1" smtClean="0"/>
              <a:t>Enumerable</a:t>
            </a:r>
            <a:endParaRPr lang="ca-E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6972" y="1363662"/>
            <a:ext cx="5485698" cy="3342069"/>
          </a:xfrm>
        </p:spPr>
        <p:txBody>
          <a:bodyPr/>
          <a:lstStyle/>
          <a:p>
            <a:r>
              <a:rPr lang="es-ES" dirty="0" err="1" smtClean="0"/>
              <a:t>IObservable</a:t>
            </a:r>
            <a:endParaRPr lang="es-ES" dirty="0" smtClean="0"/>
          </a:p>
          <a:p>
            <a:pPr lvl="1"/>
            <a:r>
              <a:rPr lang="es-ES" dirty="0" smtClean="0"/>
              <a:t>Subscribe()</a:t>
            </a:r>
          </a:p>
          <a:p>
            <a:endParaRPr lang="es-ES" dirty="0" smtClean="0"/>
          </a:p>
          <a:p>
            <a:r>
              <a:rPr lang="es-ES" dirty="0" err="1" smtClean="0"/>
              <a:t>IObserver</a:t>
            </a:r>
            <a:endParaRPr lang="es-ES" dirty="0" smtClean="0"/>
          </a:p>
          <a:p>
            <a:pPr lvl="1"/>
            <a:r>
              <a:rPr lang="es-ES" dirty="0" err="1" smtClean="0"/>
              <a:t>OnNext</a:t>
            </a:r>
            <a:r>
              <a:rPr lang="es-ES" dirty="0" smtClean="0"/>
              <a:t>()</a:t>
            </a:r>
          </a:p>
          <a:p>
            <a:pPr lvl="1"/>
            <a:r>
              <a:rPr lang="es-ES" dirty="0" err="1" smtClean="0"/>
              <a:t>OnCompleted</a:t>
            </a:r>
            <a:r>
              <a:rPr lang="es-ES" dirty="0" smtClean="0"/>
              <a:t>()</a:t>
            </a:r>
          </a:p>
          <a:p>
            <a:pPr lvl="1"/>
            <a:r>
              <a:rPr lang="es-ES" dirty="0" err="1" smtClean="0"/>
              <a:t>OnError</a:t>
            </a:r>
            <a:r>
              <a:rPr lang="es-ES" dirty="0" smtClean="0"/>
              <a:t>()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6676954" y="1363662"/>
            <a:ext cx="5485698" cy="3342069"/>
          </a:xfrm>
        </p:spPr>
        <p:txBody>
          <a:bodyPr/>
          <a:lstStyle/>
          <a:p>
            <a:r>
              <a:rPr lang="es-ES" dirty="0" err="1" smtClean="0"/>
              <a:t>IEnumerable</a:t>
            </a:r>
            <a:endParaRPr lang="es-ES" dirty="0" smtClean="0"/>
          </a:p>
          <a:p>
            <a:pPr lvl="1"/>
            <a:r>
              <a:rPr lang="es-ES" dirty="0" err="1" smtClean="0"/>
              <a:t>GetEnumerator</a:t>
            </a:r>
            <a:r>
              <a:rPr lang="es-ES" dirty="0" smtClean="0"/>
              <a:t>()</a:t>
            </a:r>
          </a:p>
          <a:p>
            <a:endParaRPr lang="es-ES" dirty="0" smtClean="0"/>
          </a:p>
          <a:p>
            <a:r>
              <a:rPr lang="es-ES" dirty="0" err="1" smtClean="0"/>
              <a:t>IEnumerator</a:t>
            </a:r>
            <a:endParaRPr lang="es-ES" dirty="0" smtClean="0"/>
          </a:p>
          <a:p>
            <a:pPr lvl="1"/>
            <a:r>
              <a:rPr lang="es-ES" dirty="0" err="1" smtClean="0"/>
              <a:t>Current</a:t>
            </a:r>
            <a:endParaRPr lang="es-ES" dirty="0" smtClean="0"/>
          </a:p>
          <a:p>
            <a:pPr lvl="1"/>
            <a:r>
              <a:rPr lang="es-ES" dirty="0" err="1" smtClean="0"/>
              <a:t>MoveNext</a:t>
            </a:r>
            <a:r>
              <a:rPr lang="es-ES" dirty="0" smtClean="0"/>
              <a:t>()</a:t>
            </a:r>
          </a:p>
          <a:p>
            <a:pPr lvl="1"/>
            <a:r>
              <a:rPr lang="es-ES" dirty="0" err="1" smtClean="0"/>
              <a:t>Reset</a:t>
            </a:r>
            <a:r>
              <a:rPr lang="es-ES" dirty="0" smtClean="0"/>
              <a:t>()</a:t>
            </a:r>
            <a:endParaRPr lang="ca-ES" dirty="0"/>
          </a:p>
        </p:txBody>
      </p:sp>
      <p:sp>
        <p:nvSpPr>
          <p:cNvPr id="6" name="Rectangle 5"/>
          <p:cNvSpPr/>
          <p:nvPr/>
        </p:nvSpPr>
        <p:spPr bwMode="auto">
          <a:xfrm>
            <a:off x="3011350" y="1903949"/>
            <a:ext cx="2209800" cy="9144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91440" tIns="91440" rIns="34294" bIns="34294" rtlCol="0" anchor="ctr" anchorCtr="0"/>
          <a:lstStyle/>
          <a:p>
            <a:pPr algn="ctr" defTabSz="932406"/>
            <a:r>
              <a:rPr lang="es-ES" sz="28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1…2….3….</a:t>
            </a:r>
            <a:endParaRPr lang="ca-ES" sz="2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3011350" y="4085595"/>
            <a:ext cx="2209800" cy="9144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91440" tIns="91440" rIns="34294" bIns="34294" rtlCol="0" anchor="ctr" anchorCtr="0"/>
          <a:lstStyle/>
          <a:p>
            <a:pPr algn="ctr" defTabSz="932406"/>
            <a:r>
              <a:rPr lang="es-ES" sz="28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Observer</a:t>
            </a:r>
            <a:endParaRPr lang="ca-ES" sz="2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9" name="Straight Arrow Connector 8"/>
          <p:cNvCxnSpPr>
            <a:stCxn id="6" idx="2"/>
            <a:endCxn id="7" idx="0"/>
          </p:cNvCxnSpPr>
          <p:nvPr/>
        </p:nvCxnSpPr>
        <p:spPr>
          <a:xfrm>
            <a:off x="4116250" y="2818349"/>
            <a:ext cx="0" cy="1267246"/>
          </a:xfrm>
          <a:prstGeom prst="straightConnector1">
            <a:avLst/>
          </a:prstGeom>
          <a:ln w="571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 bwMode="auto">
          <a:xfrm>
            <a:off x="9722644" y="1903949"/>
            <a:ext cx="2209800" cy="9144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91440" tIns="91440" rIns="34294" bIns="34294" rtlCol="0" anchor="ctr" anchorCtr="0"/>
          <a:lstStyle/>
          <a:p>
            <a:pPr algn="ctr" defTabSz="932406"/>
            <a:r>
              <a:rPr lang="es-ES" sz="28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1…2….3….</a:t>
            </a:r>
            <a:endParaRPr lang="ca-ES" sz="2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9722644" y="4085595"/>
            <a:ext cx="2209800" cy="9144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91440" tIns="91440" rIns="34294" bIns="34294" rtlCol="0" anchor="ctr" anchorCtr="0"/>
          <a:lstStyle/>
          <a:p>
            <a:pPr algn="ctr" defTabSz="932406"/>
            <a:r>
              <a:rPr lang="es-ES" sz="28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Enumerator</a:t>
            </a:r>
            <a:endParaRPr lang="ca-ES" sz="2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2" name="Straight Arrow Connector 11"/>
          <p:cNvCxnSpPr>
            <a:stCxn id="11" idx="0"/>
            <a:endCxn id="10" idx="2"/>
          </p:cNvCxnSpPr>
          <p:nvPr/>
        </p:nvCxnSpPr>
        <p:spPr>
          <a:xfrm flipV="1">
            <a:off x="10827544" y="2818349"/>
            <a:ext cx="0" cy="1267246"/>
          </a:xfrm>
          <a:prstGeom prst="straightConnector1">
            <a:avLst/>
          </a:prstGeom>
          <a:ln w="571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167668" y="3421062"/>
            <a:ext cx="1752600" cy="5724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s-ES" sz="2000" dirty="0" err="1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OnNext</a:t>
            </a:r>
            <a:r>
              <a:rPr lang="es-ES" sz="20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()</a:t>
            </a:r>
            <a:endParaRPr lang="ca-ES" sz="2000" dirty="0" err="1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0772002" y="2969153"/>
            <a:ext cx="1943100" cy="5724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s-ES" sz="2000" dirty="0" err="1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MoveNext</a:t>
            </a:r>
            <a:r>
              <a:rPr lang="es-ES" sz="20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()</a:t>
            </a:r>
            <a:endParaRPr lang="ca-ES" sz="2000" dirty="0" err="1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576047" y="5109547"/>
            <a:ext cx="3080406" cy="960263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s-ES" sz="4800" dirty="0" err="1" smtClean="0">
                <a:solidFill>
                  <a:srgbClr val="67217A"/>
                </a:solidFill>
              </a:rPr>
              <a:t>Push</a:t>
            </a:r>
            <a:endParaRPr lang="ca-ES" sz="4800" dirty="0" err="1" smtClean="0">
              <a:solidFill>
                <a:srgbClr val="67217A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231799" y="5109546"/>
            <a:ext cx="3080406" cy="960263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s-ES" sz="4800" dirty="0" err="1" smtClean="0">
                <a:solidFill>
                  <a:srgbClr val="67217A"/>
                </a:solidFill>
              </a:rPr>
              <a:t>Pull</a:t>
            </a:r>
            <a:endParaRPr lang="ca-ES" sz="4800" dirty="0" err="1" smtClean="0">
              <a:solidFill>
                <a:srgbClr val="67217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6065317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Observable versus Eventos</a:t>
            </a:r>
            <a:endParaRPr lang="ca-E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6972" y="1363662"/>
            <a:ext cx="5485698" cy="2037353"/>
          </a:xfrm>
        </p:spPr>
        <p:txBody>
          <a:bodyPr/>
          <a:lstStyle/>
          <a:p>
            <a:r>
              <a:rPr lang="es-ES" dirty="0" smtClean="0"/>
              <a:t>Observable</a:t>
            </a:r>
          </a:p>
          <a:p>
            <a:pPr lvl="1"/>
            <a:r>
              <a:rPr lang="es-ES" dirty="0" smtClean="0"/>
              <a:t>Objetos “de primera”</a:t>
            </a:r>
          </a:p>
          <a:p>
            <a:pPr lvl="1"/>
            <a:r>
              <a:rPr lang="es-ES" dirty="0" smtClean="0"/>
              <a:t>Todo son métodos normales</a:t>
            </a:r>
          </a:p>
          <a:p>
            <a:pPr lvl="1"/>
            <a:r>
              <a:rPr lang="es-ES" dirty="0" smtClean="0"/>
              <a:t>Se pueden hacer consultas históricas</a:t>
            </a:r>
          </a:p>
          <a:p>
            <a:pPr lvl="1"/>
            <a:r>
              <a:rPr lang="es-ES" dirty="0" smtClean="0"/>
              <a:t>Ciclo de vida sencillo basado en </a:t>
            </a:r>
            <a:r>
              <a:rPr lang="es-ES" dirty="0" err="1" smtClean="0"/>
              <a:t>IDisposable</a:t>
            </a:r>
            <a:endParaRPr lang="ca-E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6954" y="1363662"/>
            <a:ext cx="5485698" cy="2689711"/>
          </a:xfrm>
        </p:spPr>
        <p:txBody>
          <a:bodyPr/>
          <a:lstStyle/>
          <a:p>
            <a:r>
              <a:rPr lang="es-ES" dirty="0" smtClean="0"/>
              <a:t>Evento</a:t>
            </a:r>
          </a:p>
          <a:p>
            <a:pPr lvl="1"/>
            <a:r>
              <a:rPr lang="es-ES" dirty="0" smtClean="0"/>
              <a:t>Difícil de componer varios eventos</a:t>
            </a:r>
          </a:p>
          <a:p>
            <a:pPr lvl="1"/>
            <a:r>
              <a:rPr lang="es-ES" dirty="0" smtClean="0"/>
              <a:t>+= -= no es muy amigable</a:t>
            </a:r>
          </a:p>
          <a:p>
            <a:pPr lvl="1"/>
            <a:r>
              <a:rPr lang="es-ES" dirty="0" smtClean="0"/>
              <a:t>No hay histórico de eventos</a:t>
            </a:r>
          </a:p>
          <a:p>
            <a:pPr lvl="1"/>
            <a:r>
              <a:rPr lang="es-ES" dirty="0" smtClean="0"/>
              <a:t>Difícil de controlar el ciclo de vida</a:t>
            </a:r>
          </a:p>
          <a:p>
            <a:endParaRPr lang="ca-ES" dirty="0"/>
          </a:p>
        </p:txBody>
      </p:sp>
      <p:sp>
        <p:nvSpPr>
          <p:cNvPr id="5" name="Rectangle 4"/>
          <p:cNvSpPr/>
          <p:nvPr/>
        </p:nvSpPr>
        <p:spPr>
          <a:xfrm>
            <a:off x="3364003" y="4411662"/>
            <a:ext cx="570925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3600" dirty="0" err="1" smtClean="0">
                <a:solidFill>
                  <a:srgbClr val="67217A"/>
                </a:solidFill>
              </a:rPr>
              <a:t>IObservable</a:t>
            </a:r>
            <a:r>
              <a:rPr lang="es-ES" sz="3600" dirty="0" smtClean="0">
                <a:solidFill>
                  <a:srgbClr val="67217A"/>
                </a:solidFill>
              </a:rPr>
              <a:t> = Eventos+++</a:t>
            </a:r>
            <a:endParaRPr lang="ca-ES" sz="3600" b="1" dirty="0">
              <a:solidFill>
                <a:srgbClr val="67217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278246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Vale, seguimos con </a:t>
            </a:r>
            <a:r>
              <a:rPr lang="es-ES" dirty="0" err="1" smtClean="0"/>
              <a:t>Rx</a:t>
            </a:r>
            <a:r>
              <a:rPr lang="es-ES" dirty="0" smtClean="0"/>
              <a:t>…</a:t>
            </a:r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51952733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lvl="0"/>
            <a:r>
              <a:rPr lang="bs-Latn-BA" dirty="0" smtClean="0"/>
              <a:t>Edin Kapić</a:t>
            </a:r>
            <a:endParaRPr lang="en-US" dirty="0"/>
          </a:p>
          <a:p>
            <a:pPr lvl="0"/>
            <a:r>
              <a:rPr lang="bs-Latn-BA" dirty="0" smtClean="0"/>
              <a:t>SharePoint </a:t>
            </a:r>
            <a:r>
              <a:rPr lang="bs-Latn-BA" dirty="0" err="1" smtClean="0"/>
              <a:t>Practice</a:t>
            </a:r>
            <a:r>
              <a:rPr lang="bs-Latn-BA" dirty="0" smtClean="0"/>
              <a:t> </a:t>
            </a:r>
            <a:r>
              <a:rPr lang="bs-Latn-BA" dirty="0" err="1" smtClean="0"/>
              <a:t>Lead</a:t>
            </a:r>
            <a:r>
              <a:rPr lang="ca-ES" dirty="0" smtClean="0"/>
              <a:t> @ </a:t>
            </a:r>
            <a:r>
              <a:rPr lang="bs-Latn-BA" dirty="0" smtClean="0"/>
              <a:t>Sogeti Spain</a:t>
            </a:r>
            <a:endParaRPr lang="en-US" dirty="0"/>
          </a:p>
          <a:p>
            <a:pPr lvl="0"/>
            <a:r>
              <a:rPr lang="ca-ES" dirty="0"/>
              <a:t>e</a:t>
            </a:r>
            <a:r>
              <a:rPr lang="bs-Latn-BA" dirty="0" err="1" smtClean="0"/>
              <a:t>din</a:t>
            </a:r>
            <a:r>
              <a:rPr lang="ca-ES" dirty="0" smtClean="0"/>
              <a:t>@edinkapic.com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Rx</a:t>
            </a:r>
            <a:r>
              <a:rPr lang="es-ES" dirty="0" smtClean="0"/>
              <a:t>, la joya oculta de NET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10046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07" y="1212859"/>
            <a:ext cx="11885683" cy="1969770"/>
          </a:xfrm>
        </p:spPr>
        <p:txBody>
          <a:bodyPr/>
          <a:lstStyle/>
          <a:p>
            <a:r>
              <a:rPr lang="es-ES" dirty="0" err="1" smtClean="0"/>
              <a:t>Subject</a:t>
            </a:r>
            <a:r>
              <a:rPr lang="es-ES" dirty="0" smtClean="0"/>
              <a:t> es </a:t>
            </a:r>
            <a:r>
              <a:rPr lang="es-ES" dirty="0" err="1" smtClean="0"/>
              <a:t>IObservable</a:t>
            </a:r>
            <a:r>
              <a:rPr lang="es-ES" dirty="0" smtClean="0"/>
              <a:t> y </a:t>
            </a:r>
            <a:r>
              <a:rPr lang="es-ES" dirty="0" err="1" smtClean="0"/>
              <a:t>IObserver</a:t>
            </a:r>
            <a:r>
              <a:rPr lang="es-ES" dirty="0" smtClean="0"/>
              <a:t> a la vez</a:t>
            </a:r>
          </a:p>
          <a:p>
            <a:r>
              <a:rPr lang="es-ES" dirty="0" smtClean="0"/>
              <a:t>Útil para hacer de proxy entre los “clientes” y el “origen” de datos</a:t>
            </a:r>
            <a:endParaRPr lang="es-E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 err="1" smtClean="0"/>
              <a:t>Subject</a:t>
            </a:r>
            <a:r>
              <a:rPr lang="ca-ES" dirty="0" smtClean="0"/>
              <a:t>&lt;T&gt;</a:t>
            </a:r>
            <a:endParaRPr lang="ca-ES" dirty="0"/>
          </a:p>
        </p:txBody>
      </p:sp>
      <p:sp>
        <p:nvSpPr>
          <p:cNvPr id="7" name="Rectangle 6"/>
          <p:cNvSpPr/>
          <p:nvPr/>
        </p:nvSpPr>
        <p:spPr>
          <a:xfrm>
            <a:off x="502444" y="3497262"/>
            <a:ext cx="11811000" cy="23764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ca-ES" sz="28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var</a:t>
            </a:r>
            <a:r>
              <a:rPr lang="ca-ES" sz="2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ca-ES" sz="28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subject</a:t>
            </a:r>
            <a:r>
              <a:rPr lang="ca-ES" sz="2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</a:t>
            </a:r>
            <a:r>
              <a:rPr lang="ca-ES" sz="28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new</a:t>
            </a:r>
            <a:r>
              <a:rPr lang="ca-ES" sz="2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ca-ES" sz="2800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Subject</a:t>
            </a:r>
            <a:r>
              <a:rPr lang="ca-ES" sz="2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ca-ES" sz="28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string</a:t>
            </a:r>
            <a:r>
              <a:rPr lang="ca-ES" sz="2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&gt;();</a:t>
            </a:r>
            <a:endParaRPr lang="ca-ES" sz="3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ca-ES" sz="28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subject.Subscribe</a:t>
            </a:r>
            <a:r>
              <a:rPr lang="ca-ES" sz="2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ca-ES" sz="28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value</a:t>
            </a:r>
            <a:r>
              <a:rPr lang="ca-ES" sz="2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=&gt; </a:t>
            </a:r>
            <a:r>
              <a:rPr lang="ca-ES" sz="2800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Console</a:t>
            </a:r>
            <a:r>
              <a:rPr lang="ca-ES" sz="28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.WriteLine</a:t>
            </a:r>
            <a:r>
              <a:rPr lang="ca-ES" sz="2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ca-ES" sz="28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value</a:t>
            </a:r>
            <a:r>
              <a:rPr lang="ca-ES" sz="2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));</a:t>
            </a:r>
            <a:endParaRPr lang="ca-ES" sz="3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ca-ES" sz="28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subject.OnNext</a:t>
            </a:r>
            <a:r>
              <a:rPr lang="ca-ES" sz="2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ca-ES" sz="28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"a"</a:t>
            </a:r>
            <a:r>
              <a:rPr lang="ca-ES" sz="2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ca-ES" sz="3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ca-ES" sz="28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subject.OnNext</a:t>
            </a:r>
            <a:r>
              <a:rPr lang="ca-ES" sz="2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ca-ES" sz="28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"b"</a:t>
            </a:r>
            <a:r>
              <a:rPr lang="ca-ES" sz="2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ca-ES" sz="3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ca-ES" sz="28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subject.OnNext</a:t>
            </a:r>
            <a:r>
              <a:rPr lang="ca-ES" sz="2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ca-ES" sz="28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"c"</a:t>
            </a:r>
            <a:r>
              <a:rPr lang="ca-ES" sz="2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ca-ES" sz="3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0269798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Tipos de </a:t>
            </a:r>
            <a:r>
              <a:rPr lang="es-ES" dirty="0" err="1" smtClean="0"/>
              <a:t>Subjects</a:t>
            </a:r>
            <a:endParaRPr lang="ca-ES" dirty="0"/>
          </a:p>
        </p:txBody>
      </p:sp>
      <p:sp>
        <p:nvSpPr>
          <p:cNvPr id="5" name="Rectangle 4"/>
          <p:cNvSpPr/>
          <p:nvPr/>
        </p:nvSpPr>
        <p:spPr bwMode="auto">
          <a:xfrm>
            <a:off x="654844" y="1742975"/>
            <a:ext cx="2971800" cy="152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91440" tIns="91440" rIns="34294" bIns="34294" rtlCol="0" anchor="ctr" anchorCtr="0"/>
          <a:lstStyle/>
          <a:p>
            <a:pPr algn="ctr" defTabSz="932406"/>
            <a:r>
              <a:rPr lang="es-E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onsolas" panose="020B0609020204030204" pitchFamily="49" charset="0"/>
                <a:ea typeface="Segoe UI" pitchFamily="34" charset="0"/>
                <a:cs typeface="Segoe UI" pitchFamily="34" charset="0"/>
              </a:rPr>
              <a:t>ReplaySubject</a:t>
            </a:r>
            <a:r>
              <a:rPr lang="es-E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onsolas" panose="020B0609020204030204" pitchFamily="49" charset="0"/>
                <a:ea typeface="Segoe UI" pitchFamily="34" charset="0"/>
                <a:cs typeface="Segoe UI" pitchFamily="34" charset="0"/>
              </a:rPr>
              <a:t>&lt;T&gt;</a:t>
            </a:r>
            <a:endParaRPr lang="ca-E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Consolas" panose="020B0609020204030204" pitchFamily="49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4236244" y="1742975"/>
            <a:ext cx="3352800" cy="152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91440" tIns="91440" rIns="34294" bIns="34294" rtlCol="0" anchor="ctr" anchorCtr="0"/>
          <a:lstStyle/>
          <a:p>
            <a:pPr algn="ctr" defTabSz="932406"/>
            <a:r>
              <a:rPr lang="es-E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onsolas" panose="020B0609020204030204" pitchFamily="49" charset="0"/>
                <a:ea typeface="Segoe UI" pitchFamily="34" charset="0"/>
                <a:cs typeface="Segoe UI" pitchFamily="34" charset="0"/>
              </a:rPr>
              <a:t>BehaviorSubject</a:t>
            </a:r>
            <a:r>
              <a:rPr lang="es-E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onsolas" panose="020B0609020204030204" pitchFamily="49" charset="0"/>
                <a:ea typeface="Segoe UI" pitchFamily="34" charset="0"/>
                <a:cs typeface="Segoe UI" pitchFamily="34" charset="0"/>
              </a:rPr>
              <a:t>&lt;T&gt;</a:t>
            </a:r>
            <a:endParaRPr lang="ca-E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Consolas" panose="020B0609020204030204" pitchFamily="49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8198644" y="1744662"/>
            <a:ext cx="2971800" cy="152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91440" tIns="91440" rIns="34294" bIns="34294" rtlCol="0" anchor="ctr" anchorCtr="0"/>
          <a:lstStyle/>
          <a:p>
            <a:pPr algn="ctr" defTabSz="932406"/>
            <a:r>
              <a:rPr lang="es-E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onsolas" panose="020B0609020204030204" pitchFamily="49" charset="0"/>
                <a:ea typeface="Segoe UI" pitchFamily="34" charset="0"/>
                <a:cs typeface="Segoe UI" pitchFamily="34" charset="0"/>
              </a:rPr>
              <a:t>AsyncSubject</a:t>
            </a:r>
            <a:r>
              <a:rPr lang="es-E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onsolas" panose="020B0609020204030204" pitchFamily="49" charset="0"/>
                <a:ea typeface="Segoe UI" pitchFamily="34" charset="0"/>
                <a:cs typeface="Segoe UI" pitchFamily="34" charset="0"/>
              </a:rPr>
              <a:t>&lt;T&gt;</a:t>
            </a:r>
            <a:endParaRPr lang="ca-E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Consolas" panose="020B0609020204030204" pitchFamily="49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64344" y="3343175"/>
            <a:ext cx="3162300" cy="1403461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s-ES" sz="20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Reproduce </a:t>
            </a:r>
            <a:r>
              <a:rPr lang="es-ES" sz="2000" dirty="0" smtClean="0">
                <a:solidFill>
                  <a:srgbClr val="00188F"/>
                </a:solidFill>
              </a:rPr>
              <a:t>todos los valores de la secuencia </a:t>
            </a:r>
            <a:r>
              <a:rPr lang="es-ES" sz="20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para todos los suscritores</a:t>
            </a:r>
            <a:endParaRPr lang="ca-ES" sz="2000" dirty="0" err="1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160044" y="3343175"/>
            <a:ext cx="3429000" cy="849463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s-ES" sz="20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Reproduce </a:t>
            </a:r>
            <a:r>
              <a:rPr lang="es-ES" sz="2000" dirty="0" smtClean="0">
                <a:solidFill>
                  <a:srgbClr val="00188F"/>
                </a:solidFill>
              </a:rPr>
              <a:t>el último valor de la secuencia</a:t>
            </a:r>
            <a:endParaRPr lang="ca-ES" sz="2000" dirty="0" err="1" smtClean="0">
              <a:solidFill>
                <a:srgbClr val="00188F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103394" y="3375202"/>
            <a:ext cx="3162300" cy="1126462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s-ES" sz="20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Publica </a:t>
            </a:r>
            <a:r>
              <a:rPr lang="es-ES" sz="2000" dirty="0" smtClean="0">
                <a:solidFill>
                  <a:srgbClr val="00188F"/>
                </a:solidFill>
              </a:rPr>
              <a:t>el último resultado de la secuencia al acabar</a:t>
            </a:r>
            <a:endParaRPr lang="ca-ES" sz="2000" dirty="0" err="1" smtClean="0">
              <a:solidFill>
                <a:srgbClr val="00188F"/>
              </a:solidFill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654844" y="5021262"/>
            <a:ext cx="10515600" cy="9612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91440" tIns="91440" rIns="34294" bIns="34294" rtlCol="0" anchor="ctr" anchorCtr="0"/>
          <a:lstStyle/>
          <a:p>
            <a:pPr algn="ctr" defTabSz="932406"/>
            <a:r>
              <a:rPr lang="es-E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onsolas" panose="020B0609020204030204" pitchFamily="49" charset="0"/>
                <a:ea typeface="Segoe UI" pitchFamily="34" charset="0"/>
                <a:cs typeface="Segoe UI" pitchFamily="34" charset="0"/>
              </a:rPr>
              <a:t>Subject.Create</a:t>
            </a:r>
            <a:r>
              <a:rPr lang="es-E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onsolas" panose="020B0609020204030204" pitchFamily="49" charset="0"/>
                <a:ea typeface="Segoe UI" pitchFamily="34" charset="0"/>
                <a:cs typeface="Segoe UI" pitchFamily="34" charset="0"/>
              </a:rPr>
              <a:t>()</a:t>
            </a:r>
            <a:endParaRPr lang="ca-E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Consolas" panose="020B0609020204030204" pitchFamily="49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636626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Ciclo de vida de una suscripción</a:t>
            </a:r>
            <a:endParaRPr lang="ca-E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6972" y="1363662"/>
            <a:ext cx="5485698" cy="1612621"/>
          </a:xfrm>
        </p:spPr>
        <p:txBody>
          <a:bodyPr/>
          <a:lstStyle/>
          <a:p>
            <a:r>
              <a:rPr lang="es-ES" dirty="0" smtClean="0"/>
              <a:t>Suscripción</a:t>
            </a:r>
          </a:p>
          <a:p>
            <a:r>
              <a:rPr lang="es-ES" sz="2800" dirty="0" err="1" smtClean="0">
                <a:solidFill>
                  <a:schemeClr val="tx1"/>
                </a:solidFill>
                <a:latin typeface="Consolas" panose="020B0609020204030204" pitchFamily="49" charset="0"/>
              </a:rPr>
              <a:t>var</a:t>
            </a:r>
            <a:r>
              <a:rPr lang="es-ES" sz="28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 sub = </a:t>
            </a:r>
            <a:r>
              <a:rPr lang="es-ES" sz="2800" dirty="0" err="1" smtClean="0">
                <a:solidFill>
                  <a:schemeClr val="tx1"/>
                </a:solidFill>
                <a:latin typeface="Consolas" panose="020B0609020204030204" pitchFamily="49" charset="0"/>
              </a:rPr>
              <a:t>IObservable.Subscribe</a:t>
            </a:r>
            <a:r>
              <a:rPr lang="es-ES" sz="28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(…);</a:t>
            </a:r>
            <a:endParaRPr lang="ca-ES" sz="28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6676954" y="1363662"/>
            <a:ext cx="5485698" cy="1224822"/>
          </a:xfrm>
        </p:spPr>
        <p:txBody>
          <a:bodyPr/>
          <a:lstStyle/>
          <a:p>
            <a:r>
              <a:rPr lang="es-ES" dirty="0" smtClean="0"/>
              <a:t>Fin de suscripción</a:t>
            </a:r>
          </a:p>
          <a:p>
            <a:r>
              <a:rPr lang="es-ES" sz="2800" dirty="0" err="1" smtClean="0">
                <a:solidFill>
                  <a:schemeClr val="tx1"/>
                </a:solidFill>
                <a:latin typeface="Consolas" panose="020B0609020204030204" pitchFamily="49" charset="0"/>
              </a:rPr>
              <a:t>sub.Dispose</a:t>
            </a:r>
            <a:r>
              <a:rPr lang="es-ES" sz="2800" dirty="0">
                <a:solidFill>
                  <a:schemeClr val="tx1"/>
                </a:solidFill>
                <a:latin typeface="Consolas" panose="020B0609020204030204" pitchFamily="49" charset="0"/>
              </a:rPr>
              <a:t>();</a:t>
            </a:r>
            <a:endParaRPr lang="ca-ES" sz="28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3626644" y="3802062"/>
            <a:ext cx="2209800" cy="9144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91440" tIns="91440" rIns="34294" bIns="34294" rtlCol="0" anchor="ctr" anchorCtr="0"/>
          <a:lstStyle/>
          <a:p>
            <a:pPr algn="ctr" defTabSz="932406"/>
            <a:r>
              <a:rPr lang="es-ES" sz="28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Observable</a:t>
            </a:r>
            <a:endParaRPr lang="ca-ES" sz="2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7893844" y="3802062"/>
            <a:ext cx="2209800" cy="9144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91440" tIns="91440" rIns="34294" bIns="34294" rtlCol="0" anchor="ctr" anchorCtr="0"/>
          <a:lstStyle/>
          <a:p>
            <a:pPr algn="ctr" defTabSz="932406"/>
            <a:r>
              <a:rPr lang="es-ES" sz="28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Observer</a:t>
            </a:r>
            <a:endParaRPr lang="ca-ES" sz="2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5836444" y="3421062"/>
            <a:ext cx="2057400" cy="572464"/>
            <a:chOff x="5836444" y="3421062"/>
            <a:chExt cx="2057400" cy="572464"/>
          </a:xfrm>
        </p:grpSpPr>
        <p:cxnSp>
          <p:nvCxnSpPr>
            <p:cNvPr id="8" name="Straight Arrow Connector 7"/>
            <p:cNvCxnSpPr/>
            <p:nvPr/>
          </p:nvCxnSpPr>
          <p:spPr>
            <a:xfrm>
              <a:off x="5836444" y="3993526"/>
              <a:ext cx="205740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6065044" y="3421062"/>
              <a:ext cx="1752600" cy="5724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s-ES" sz="2000" dirty="0" err="1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OnNext</a:t>
              </a:r>
              <a:r>
                <a:rPr lang="es-ES" sz="20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(1)</a:t>
              </a:r>
              <a:endParaRPr lang="ca-ES" sz="2000" dirty="0" err="1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578644" y="3447572"/>
            <a:ext cx="3048000" cy="583090"/>
            <a:chOff x="578644" y="3447572"/>
            <a:chExt cx="3048000" cy="583090"/>
          </a:xfrm>
        </p:grpSpPr>
        <p:cxnSp>
          <p:nvCxnSpPr>
            <p:cNvPr id="16" name="Straight Arrow Connector 15"/>
            <p:cNvCxnSpPr/>
            <p:nvPr/>
          </p:nvCxnSpPr>
          <p:spPr>
            <a:xfrm>
              <a:off x="578644" y="4030662"/>
              <a:ext cx="304800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758642" y="3447572"/>
              <a:ext cx="2743200" cy="5724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s-ES" sz="20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Subscribe(</a:t>
              </a:r>
              <a:r>
                <a:rPr lang="es-ES" sz="2000" dirty="0" err="1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observer</a:t>
              </a:r>
              <a:r>
                <a:rPr lang="es-ES" sz="20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)</a:t>
              </a:r>
              <a:endParaRPr lang="ca-ES" sz="2000" dirty="0" err="1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578644" y="4430230"/>
            <a:ext cx="3048000" cy="849463"/>
            <a:chOff x="578644" y="4430230"/>
            <a:chExt cx="3048000" cy="849463"/>
          </a:xfrm>
        </p:grpSpPr>
        <p:cxnSp>
          <p:nvCxnSpPr>
            <p:cNvPr id="19" name="Straight Arrow Connector 18"/>
            <p:cNvCxnSpPr/>
            <p:nvPr/>
          </p:nvCxnSpPr>
          <p:spPr>
            <a:xfrm flipH="1">
              <a:off x="578644" y="4487862"/>
              <a:ext cx="304800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dash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758642" y="4430230"/>
              <a:ext cx="2743200" cy="849463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s-ES" sz="2000" dirty="0" err="1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Subscription</a:t>
              </a:r>
              <a:r>
                <a:rPr lang="es-ES" sz="20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: </a:t>
              </a:r>
              <a:r>
                <a:rPr lang="es-ES" sz="2000" dirty="0" err="1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IDisposable</a:t>
              </a:r>
              <a:endParaRPr lang="ca-ES" sz="2000" dirty="0" err="1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5836444" y="3954462"/>
            <a:ext cx="2057400" cy="572464"/>
            <a:chOff x="5836444" y="3954462"/>
            <a:chExt cx="2057400" cy="572464"/>
          </a:xfrm>
        </p:grpSpPr>
        <p:cxnSp>
          <p:nvCxnSpPr>
            <p:cNvPr id="21" name="Straight Arrow Connector 20"/>
            <p:cNvCxnSpPr/>
            <p:nvPr/>
          </p:nvCxnSpPr>
          <p:spPr>
            <a:xfrm>
              <a:off x="5836444" y="4526926"/>
              <a:ext cx="205740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6065044" y="3954462"/>
              <a:ext cx="1752600" cy="5724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s-ES" sz="2000" dirty="0" err="1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OnNext</a:t>
              </a:r>
              <a:r>
                <a:rPr lang="es-ES" sz="20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(2)</a:t>
              </a:r>
              <a:endParaRPr lang="ca-ES" sz="2000" dirty="0" err="1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</p:grpSp>
      <p:cxnSp>
        <p:nvCxnSpPr>
          <p:cNvPr id="23" name="Straight Arrow Connector 22"/>
          <p:cNvCxnSpPr/>
          <p:nvPr/>
        </p:nvCxnSpPr>
        <p:spPr>
          <a:xfrm>
            <a:off x="3169444" y="5783262"/>
            <a:ext cx="7543800" cy="0"/>
          </a:xfrm>
          <a:prstGeom prst="straightConnector1">
            <a:avLst/>
          </a:prstGeom>
          <a:ln w="571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/>
          <p:cNvSpPr/>
          <p:nvPr/>
        </p:nvSpPr>
        <p:spPr bwMode="auto">
          <a:xfrm>
            <a:off x="4198144" y="5493384"/>
            <a:ext cx="533400" cy="5334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36000" tIns="36000" rIns="34294" bIns="34294" rtlCol="0" anchor="ctr" anchorCtr="0">
            <a:normAutofit/>
          </a:bodyPr>
          <a:lstStyle/>
          <a:p>
            <a:pPr algn="ctr" defTabSz="932406"/>
            <a:r>
              <a:rPr lang="ca-ES" sz="20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1</a:t>
            </a:r>
            <a:endParaRPr lang="ca-E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7" name="Oval 26"/>
          <p:cNvSpPr/>
          <p:nvPr/>
        </p:nvSpPr>
        <p:spPr bwMode="auto">
          <a:xfrm>
            <a:off x="6179344" y="5493384"/>
            <a:ext cx="533400" cy="5334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36000" tIns="36000" rIns="34294" bIns="34294" rtlCol="0" anchor="ctr" anchorCtr="0">
            <a:normAutofit/>
          </a:bodyPr>
          <a:lstStyle/>
          <a:p>
            <a:pPr algn="ctr" defTabSz="932406"/>
            <a:r>
              <a:rPr lang="ca-E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75290678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Secuencias finitas y los errores</a:t>
            </a:r>
            <a:endParaRPr lang="ca-ES" dirty="0"/>
          </a:p>
        </p:txBody>
      </p:sp>
      <p:sp>
        <p:nvSpPr>
          <p:cNvPr id="6" name="Rectangle 5"/>
          <p:cNvSpPr/>
          <p:nvPr/>
        </p:nvSpPr>
        <p:spPr bwMode="auto">
          <a:xfrm>
            <a:off x="3321844" y="2278867"/>
            <a:ext cx="2209800" cy="9144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91440" tIns="91440" rIns="34294" bIns="34294" rtlCol="0" anchor="ctr" anchorCtr="0"/>
          <a:lstStyle/>
          <a:p>
            <a:pPr algn="ctr" defTabSz="932406"/>
            <a:r>
              <a:rPr lang="es-ES" sz="28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Observable</a:t>
            </a:r>
            <a:endParaRPr lang="ca-ES" sz="2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8351044" y="2278867"/>
            <a:ext cx="2209800" cy="9144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91440" tIns="91440" rIns="34294" bIns="34294" rtlCol="0" anchor="ctr" anchorCtr="0"/>
          <a:lstStyle/>
          <a:p>
            <a:pPr algn="ctr" defTabSz="932406"/>
            <a:r>
              <a:rPr lang="es-ES" sz="28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Observer</a:t>
            </a:r>
            <a:endParaRPr lang="ca-ES" sz="2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5531644" y="1874230"/>
            <a:ext cx="2971800" cy="572464"/>
            <a:chOff x="5836444" y="3421062"/>
            <a:chExt cx="2667000" cy="572464"/>
          </a:xfrm>
        </p:grpSpPr>
        <p:cxnSp>
          <p:nvCxnSpPr>
            <p:cNvPr id="8" name="Straight Arrow Connector 7"/>
            <p:cNvCxnSpPr/>
            <p:nvPr/>
          </p:nvCxnSpPr>
          <p:spPr>
            <a:xfrm>
              <a:off x="5836444" y="3993526"/>
              <a:ext cx="251460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6065044" y="3421062"/>
              <a:ext cx="2438400" cy="5724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s-ES" sz="2000" dirty="0" err="1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OnCompleted</a:t>
              </a:r>
              <a:r>
                <a:rPr lang="es-ES" sz="20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()</a:t>
              </a:r>
              <a:endParaRPr lang="ca-ES" sz="2000" dirty="0" err="1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578644" y="1924377"/>
            <a:ext cx="2743200" cy="583090"/>
            <a:chOff x="578644" y="3447572"/>
            <a:chExt cx="3048000" cy="583090"/>
          </a:xfrm>
        </p:grpSpPr>
        <p:cxnSp>
          <p:nvCxnSpPr>
            <p:cNvPr id="16" name="Straight Arrow Connector 15"/>
            <p:cNvCxnSpPr/>
            <p:nvPr/>
          </p:nvCxnSpPr>
          <p:spPr>
            <a:xfrm>
              <a:off x="578644" y="4030662"/>
              <a:ext cx="304800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578644" y="3447572"/>
              <a:ext cx="2923198" cy="5724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s-ES" sz="20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Subscribe(</a:t>
              </a:r>
              <a:r>
                <a:rPr lang="es-ES" sz="2000" dirty="0" err="1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observer</a:t>
              </a:r>
              <a:r>
                <a:rPr lang="es-ES" sz="20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)</a:t>
              </a:r>
              <a:endParaRPr lang="ca-ES" sz="2000" dirty="0" err="1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578644" y="2907035"/>
            <a:ext cx="2743200" cy="849463"/>
            <a:chOff x="578644" y="4430230"/>
            <a:chExt cx="3048000" cy="849463"/>
          </a:xfrm>
        </p:grpSpPr>
        <p:cxnSp>
          <p:nvCxnSpPr>
            <p:cNvPr id="19" name="Straight Arrow Connector 18"/>
            <p:cNvCxnSpPr/>
            <p:nvPr/>
          </p:nvCxnSpPr>
          <p:spPr>
            <a:xfrm flipH="1">
              <a:off x="578644" y="4487862"/>
              <a:ext cx="304800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dash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758642" y="4430230"/>
              <a:ext cx="2743200" cy="849463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s-ES" sz="2000" dirty="0" err="1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Subscription</a:t>
              </a:r>
              <a:r>
                <a:rPr lang="es-ES" sz="20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: </a:t>
              </a:r>
              <a:r>
                <a:rPr lang="es-ES" sz="2000" dirty="0" err="1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IDisposable</a:t>
              </a:r>
              <a:endParaRPr lang="ca-ES" sz="2000" dirty="0" err="1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5531644" y="2431267"/>
            <a:ext cx="2819400" cy="572464"/>
            <a:chOff x="5836444" y="3954462"/>
            <a:chExt cx="2057400" cy="572464"/>
          </a:xfrm>
        </p:grpSpPr>
        <p:cxnSp>
          <p:nvCxnSpPr>
            <p:cNvPr id="21" name="Straight Arrow Connector 20"/>
            <p:cNvCxnSpPr/>
            <p:nvPr/>
          </p:nvCxnSpPr>
          <p:spPr>
            <a:xfrm>
              <a:off x="5836444" y="4526926"/>
              <a:ext cx="205740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5927516" y="3954462"/>
              <a:ext cx="1890128" cy="5724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s-ES" sz="2000" dirty="0" err="1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OnError</a:t>
              </a:r>
              <a:r>
                <a:rPr lang="es-ES" sz="20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(</a:t>
              </a:r>
              <a:r>
                <a:rPr lang="es-ES" sz="2000" dirty="0" err="1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exception</a:t>
              </a:r>
              <a:r>
                <a:rPr lang="es-ES" sz="20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)</a:t>
              </a:r>
              <a:endParaRPr lang="ca-ES" sz="2000" dirty="0" err="1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</p:grpSp>
      <p:cxnSp>
        <p:nvCxnSpPr>
          <p:cNvPr id="23" name="Straight Arrow Connector 22"/>
          <p:cNvCxnSpPr/>
          <p:nvPr/>
        </p:nvCxnSpPr>
        <p:spPr>
          <a:xfrm>
            <a:off x="2636044" y="5021262"/>
            <a:ext cx="7543800" cy="0"/>
          </a:xfrm>
          <a:prstGeom prst="straightConnector1">
            <a:avLst/>
          </a:prstGeom>
          <a:ln w="571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/>
          <p:cNvSpPr/>
          <p:nvPr/>
        </p:nvSpPr>
        <p:spPr bwMode="auto">
          <a:xfrm>
            <a:off x="3664744" y="4731384"/>
            <a:ext cx="533400" cy="5334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36000" tIns="36000" rIns="34294" bIns="34294" rtlCol="0" anchor="ctr" anchorCtr="0">
            <a:normAutofit/>
          </a:bodyPr>
          <a:lstStyle/>
          <a:p>
            <a:pPr algn="ctr" defTabSz="932406"/>
            <a:r>
              <a:rPr lang="ca-ES" sz="20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1</a:t>
            </a:r>
            <a:endParaRPr lang="ca-E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7" name="Oval 26"/>
          <p:cNvSpPr/>
          <p:nvPr/>
        </p:nvSpPr>
        <p:spPr bwMode="auto">
          <a:xfrm>
            <a:off x="5645944" y="4731384"/>
            <a:ext cx="533400" cy="5334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36000" tIns="36000" rIns="34294" bIns="34294" rtlCol="0" anchor="ctr" anchorCtr="0">
            <a:normAutofit/>
          </a:bodyPr>
          <a:lstStyle/>
          <a:p>
            <a:pPr algn="ctr" defTabSz="932406"/>
            <a:r>
              <a:rPr lang="ca-E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2</a:t>
            </a:r>
          </a:p>
        </p:txBody>
      </p:sp>
      <p:sp>
        <p:nvSpPr>
          <p:cNvPr id="12" name="Rectangle 11"/>
          <p:cNvSpPr/>
          <p:nvPr/>
        </p:nvSpPr>
        <p:spPr bwMode="auto">
          <a:xfrm>
            <a:off x="7807293" y="4731384"/>
            <a:ext cx="228600" cy="5334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91440" tIns="91440" rIns="34294" bIns="34294" rtlCol="0" anchor="b" anchorCtr="0"/>
          <a:lstStyle/>
          <a:p>
            <a:pPr algn="ctr" defTabSz="932406"/>
            <a:endParaRPr lang="ca-ES" sz="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269668" y="4568830"/>
            <a:ext cx="838200" cy="904863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ca-ES" sz="4400" dirty="0" smtClean="0">
                <a:solidFill>
                  <a:srgbClr val="FF0000"/>
                </a:solidFill>
                <a:sym typeface="Webdings" panose="05030102010509060703" pitchFamily="18" charset="2"/>
              </a:rPr>
              <a:t></a:t>
            </a:r>
            <a:endParaRPr lang="ca-ES" sz="2400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770320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Muy bonito, pero no le veo la utilidad</a:t>
            </a:r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1827731440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 err="1" smtClean="0"/>
              <a:t>Ejemplo</a:t>
            </a:r>
            <a:r>
              <a:rPr lang="ca-ES" dirty="0" smtClean="0"/>
              <a:t>: </a:t>
            </a:r>
            <a:r>
              <a:rPr lang="ca-ES" dirty="0" err="1" smtClean="0"/>
              <a:t>Búsqueda</a:t>
            </a:r>
            <a:r>
              <a:rPr lang="ca-ES" dirty="0" smtClean="0"/>
              <a:t> en </a:t>
            </a:r>
            <a:r>
              <a:rPr lang="ca-ES" dirty="0" err="1" smtClean="0"/>
              <a:t>redes</a:t>
            </a:r>
            <a:r>
              <a:rPr lang="ca-ES" dirty="0" smtClean="0"/>
              <a:t> </a:t>
            </a:r>
            <a:r>
              <a:rPr lang="ca-ES" dirty="0" err="1" smtClean="0"/>
              <a:t>sociales</a:t>
            </a:r>
            <a:endParaRPr lang="ca-ES" dirty="0"/>
          </a:p>
        </p:txBody>
      </p:sp>
      <p:sp>
        <p:nvSpPr>
          <p:cNvPr id="6" name="Rectangle 5"/>
          <p:cNvSpPr/>
          <p:nvPr/>
        </p:nvSpPr>
        <p:spPr bwMode="auto">
          <a:xfrm>
            <a:off x="2882173" y="3100732"/>
            <a:ext cx="2325349" cy="9144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91440" tIns="91440" rIns="34294" bIns="34294" rtlCol="0" anchor="ctr" anchorCtr="0"/>
          <a:lstStyle/>
          <a:p>
            <a:pPr algn="ctr" defTabSz="932406"/>
            <a:r>
              <a:rPr lang="es-ES" sz="20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SearchObservable</a:t>
            </a:r>
            <a:endParaRPr lang="ca-E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121444" y="2707856"/>
            <a:ext cx="2743200" cy="583090"/>
            <a:chOff x="578644" y="3447572"/>
            <a:chExt cx="3048000" cy="583090"/>
          </a:xfrm>
        </p:grpSpPr>
        <p:cxnSp>
          <p:nvCxnSpPr>
            <p:cNvPr id="8" name="Straight Arrow Connector 7"/>
            <p:cNvCxnSpPr/>
            <p:nvPr/>
          </p:nvCxnSpPr>
          <p:spPr>
            <a:xfrm>
              <a:off x="578644" y="4030662"/>
              <a:ext cx="304800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578644" y="3447572"/>
              <a:ext cx="2923198" cy="5724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s-ES" sz="20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Subscribe()</a:t>
              </a:r>
              <a:endParaRPr lang="ca-ES" sz="2000" dirty="0" err="1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121444" y="3690514"/>
            <a:ext cx="2743200" cy="572464"/>
            <a:chOff x="578644" y="4430230"/>
            <a:chExt cx="3048000" cy="572464"/>
          </a:xfrm>
        </p:grpSpPr>
        <p:cxnSp>
          <p:nvCxnSpPr>
            <p:cNvPr id="11" name="Straight Arrow Connector 10"/>
            <p:cNvCxnSpPr/>
            <p:nvPr/>
          </p:nvCxnSpPr>
          <p:spPr>
            <a:xfrm flipH="1">
              <a:off x="578644" y="4487862"/>
              <a:ext cx="304800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dash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758642" y="4430230"/>
              <a:ext cx="2743200" cy="5724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s-ES" sz="2000" dirty="0" err="1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OnNext</a:t>
              </a:r>
              <a:r>
                <a:rPr lang="es-ES" sz="20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(x)</a:t>
              </a:r>
              <a:endParaRPr lang="ca-ES" sz="2000" dirty="0" err="1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</p:grpSp>
      <p:sp>
        <p:nvSpPr>
          <p:cNvPr id="13" name="Rectangle 12"/>
          <p:cNvSpPr/>
          <p:nvPr/>
        </p:nvSpPr>
        <p:spPr bwMode="auto">
          <a:xfrm>
            <a:off x="6833909" y="2057007"/>
            <a:ext cx="1821935" cy="9144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91440" tIns="91440" rIns="34294" bIns="34294" rtlCol="0" anchor="ctr" anchorCtr="0"/>
          <a:lstStyle/>
          <a:p>
            <a:pPr algn="ctr" defTabSz="932406"/>
            <a:r>
              <a:rPr lang="es-ES" sz="20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TwitterSrch</a:t>
            </a:r>
            <a:endParaRPr lang="ca-E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6833909" y="3100732"/>
            <a:ext cx="1821935" cy="9144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91440" tIns="91440" rIns="34294" bIns="34294" rtlCol="0" anchor="ctr" anchorCtr="0"/>
          <a:lstStyle/>
          <a:p>
            <a:pPr algn="ctr" defTabSz="932406"/>
            <a:r>
              <a:rPr lang="es-ES" sz="20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FacebookSrch</a:t>
            </a:r>
            <a:endParaRPr lang="ca-E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6833909" y="4144457"/>
            <a:ext cx="1821935" cy="9144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91440" tIns="91440" rIns="34294" bIns="34294" rtlCol="0" anchor="ctr" anchorCtr="0"/>
          <a:lstStyle/>
          <a:p>
            <a:pPr algn="ctr" defTabSz="932406"/>
            <a:r>
              <a:rPr lang="es-ES" sz="20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InstagramSrch</a:t>
            </a:r>
            <a:endParaRPr lang="ca-E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16" name="Group 15"/>
          <p:cNvGrpSpPr/>
          <p:nvPr/>
        </p:nvGrpSpPr>
        <p:grpSpPr>
          <a:xfrm rot="1490452">
            <a:off x="5041305" y="3997999"/>
            <a:ext cx="1774977" cy="572464"/>
            <a:chOff x="578644" y="4430230"/>
            <a:chExt cx="3048001" cy="572464"/>
          </a:xfrm>
        </p:grpSpPr>
        <p:cxnSp>
          <p:nvCxnSpPr>
            <p:cNvPr id="17" name="Straight Arrow Connector 16"/>
            <p:cNvCxnSpPr/>
            <p:nvPr/>
          </p:nvCxnSpPr>
          <p:spPr>
            <a:xfrm flipH="1">
              <a:off x="578644" y="4487862"/>
              <a:ext cx="304800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dash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758642" y="4430230"/>
              <a:ext cx="2743200" cy="5724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endParaRPr lang="ca-ES" sz="2000" dirty="0" err="1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5205061" y="3429073"/>
            <a:ext cx="1621983" cy="572464"/>
            <a:chOff x="578644" y="4430230"/>
            <a:chExt cx="3048000" cy="289800"/>
          </a:xfrm>
        </p:grpSpPr>
        <p:cxnSp>
          <p:nvCxnSpPr>
            <p:cNvPr id="20" name="Straight Arrow Connector 19"/>
            <p:cNvCxnSpPr/>
            <p:nvPr/>
          </p:nvCxnSpPr>
          <p:spPr>
            <a:xfrm flipH="1">
              <a:off x="578644" y="4487862"/>
              <a:ext cx="304800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dash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758642" y="4430230"/>
              <a:ext cx="2743200" cy="289800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endParaRPr lang="ca-ES" sz="2000" dirty="0" err="1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 rot="20109243">
            <a:off x="5225479" y="2936135"/>
            <a:ext cx="1774977" cy="572464"/>
            <a:chOff x="578644" y="4430230"/>
            <a:chExt cx="3048001" cy="572464"/>
          </a:xfrm>
        </p:grpSpPr>
        <p:cxnSp>
          <p:nvCxnSpPr>
            <p:cNvPr id="23" name="Straight Arrow Connector 22"/>
            <p:cNvCxnSpPr/>
            <p:nvPr/>
          </p:nvCxnSpPr>
          <p:spPr>
            <a:xfrm flipH="1">
              <a:off x="578644" y="4487862"/>
              <a:ext cx="304800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dash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/>
          </p:nvSpPr>
          <p:spPr>
            <a:xfrm>
              <a:off x="758642" y="4430230"/>
              <a:ext cx="2743200" cy="5724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endParaRPr lang="ca-ES" sz="2000" dirty="0" err="1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</p:grpSp>
      <p:sp>
        <p:nvSpPr>
          <p:cNvPr id="3" name="Rectangle 2"/>
          <p:cNvSpPr/>
          <p:nvPr/>
        </p:nvSpPr>
        <p:spPr bwMode="auto">
          <a:xfrm>
            <a:off x="6171411" y="1993896"/>
            <a:ext cx="144782" cy="3253525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91440" tIns="91440" rIns="34294" bIns="34294" rtlCol="0" anchor="b" anchorCtr="0"/>
          <a:lstStyle/>
          <a:p>
            <a:pPr algn="ctr" defTabSz="932406"/>
            <a:endParaRPr lang="ca-ES" sz="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4990741" y="1507717"/>
            <a:ext cx="241668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000" dirty="0" err="1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Observable.Merge</a:t>
            </a:r>
            <a:r>
              <a:rPr lang="es-ES" sz="20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()</a:t>
            </a:r>
            <a:endParaRPr lang="ca-ES" sz="2000" dirty="0"/>
          </a:p>
        </p:txBody>
      </p:sp>
      <p:grpSp>
        <p:nvGrpSpPr>
          <p:cNvPr id="26" name="Group 25"/>
          <p:cNvGrpSpPr/>
          <p:nvPr/>
        </p:nvGrpSpPr>
        <p:grpSpPr>
          <a:xfrm>
            <a:off x="8667496" y="2000930"/>
            <a:ext cx="2938433" cy="572464"/>
            <a:chOff x="578644" y="3480418"/>
            <a:chExt cx="3264925" cy="572464"/>
          </a:xfrm>
        </p:grpSpPr>
        <p:cxnSp>
          <p:nvCxnSpPr>
            <p:cNvPr id="27" name="Straight Arrow Connector 26"/>
            <p:cNvCxnSpPr/>
            <p:nvPr/>
          </p:nvCxnSpPr>
          <p:spPr>
            <a:xfrm>
              <a:off x="578644" y="4030662"/>
              <a:ext cx="304800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>
              <a:off x="920371" y="3480418"/>
              <a:ext cx="2923198" cy="5724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s-ES" sz="2000" dirty="0" err="1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GetResultAsync</a:t>
              </a:r>
              <a:r>
                <a:rPr lang="es-ES" sz="20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()</a:t>
              </a:r>
              <a:endParaRPr lang="ca-ES" sz="2000" dirty="0" err="1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8655844" y="3048194"/>
            <a:ext cx="2938433" cy="572464"/>
            <a:chOff x="578644" y="3480418"/>
            <a:chExt cx="3264925" cy="572464"/>
          </a:xfrm>
        </p:grpSpPr>
        <p:cxnSp>
          <p:nvCxnSpPr>
            <p:cNvPr id="30" name="Straight Arrow Connector 29"/>
            <p:cNvCxnSpPr/>
            <p:nvPr/>
          </p:nvCxnSpPr>
          <p:spPr>
            <a:xfrm>
              <a:off x="578644" y="4030662"/>
              <a:ext cx="304800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/>
            <p:cNvSpPr txBox="1"/>
            <p:nvPr/>
          </p:nvSpPr>
          <p:spPr>
            <a:xfrm>
              <a:off x="920371" y="3480418"/>
              <a:ext cx="2923198" cy="5724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s-ES" sz="2000" dirty="0" err="1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GetResultAsync</a:t>
              </a:r>
              <a:r>
                <a:rPr lang="es-ES" sz="20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()</a:t>
              </a:r>
              <a:endParaRPr lang="ca-ES" sz="2000" dirty="0" err="1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8667496" y="4083130"/>
            <a:ext cx="2938433" cy="572464"/>
            <a:chOff x="578644" y="3480418"/>
            <a:chExt cx="3264925" cy="572464"/>
          </a:xfrm>
        </p:grpSpPr>
        <p:cxnSp>
          <p:nvCxnSpPr>
            <p:cNvPr id="33" name="Straight Arrow Connector 32"/>
            <p:cNvCxnSpPr/>
            <p:nvPr/>
          </p:nvCxnSpPr>
          <p:spPr>
            <a:xfrm>
              <a:off x="578644" y="4030662"/>
              <a:ext cx="304800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/>
            <p:cNvSpPr txBox="1"/>
            <p:nvPr/>
          </p:nvSpPr>
          <p:spPr>
            <a:xfrm>
              <a:off x="920371" y="3480418"/>
              <a:ext cx="2923198" cy="5724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s-ES" sz="2000" dirty="0" err="1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GetResultAsync</a:t>
              </a:r>
              <a:r>
                <a:rPr lang="es-ES" sz="20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()</a:t>
              </a:r>
              <a:endParaRPr lang="ca-ES" sz="2000" dirty="0" err="1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</p:grpSp>
      <p:sp>
        <p:nvSpPr>
          <p:cNvPr id="35" name="Rectangle 34"/>
          <p:cNvSpPr/>
          <p:nvPr/>
        </p:nvSpPr>
        <p:spPr bwMode="auto">
          <a:xfrm>
            <a:off x="8884444" y="1971675"/>
            <a:ext cx="144782" cy="3253525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91440" tIns="91440" rIns="34294" bIns="34294" rtlCol="0" anchor="b" anchorCtr="0"/>
          <a:lstStyle/>
          <a:p>
            <a:pPr algn="ctr" defTabSz="932406"/>
            <a:endParaRPr lang="ca-ES" sz="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7760303" y="1519161"/>
            <a:ext cx="289707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000" dirty="0" err="1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Task</a:t>
            </a:r>
            <a:r>
              <a:rPr lang="es-ES" sz="20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&lt;T&gt;.</a:t>
            </a:r>
            <a:r>
              <a:rPr lang="es-ES" sz="2000" dirty="0" err="1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ToObservable</a:t>
            </a:r>
            <a:r>
              <a:rPr lang="es-ES" sz="20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()</a:t>
            </a:r>
            <a:endParaRPr lang="ca-ES" sz="2000" dirty="0"/>
          </a:p>
        </p:txBody>
      </p:sp>
      <p:sp>
        <p:nvSpPr>
          <p:cNvPr id="37" name="Rectangle 36"/>
          <p:cNvSpPr/>
          <p:nvPr/>
        </p:nvSpPr>
        <p:spPr bwMode="auto">
          <a:xfrm>
            <a:off x="11363530" y="1970772"/>
            <a:ext cx="873714" cy="32535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vert270" lIns="91440" tIns="91440" rIns="34294" bIns="34294" rtlCol="0" anchor="ctr" anchorCtr="0"/>
          <a:lstStyle/>
          <a:p>
            <a:pPr algn="ctr" defTabSz="932406"/>
            <a:r>
              <a:rPr lang="ca-ES" sz="20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Internet</a:t>
            </a:r>
            <a:endParaRPr lang="ca-E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4796519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 smtClean="0"/>
              <a:t>¿</a:t>
            </a:r>
            <a:r>
              <a:rPr lang="ca-ES" dirty="0" err="1" smtClean="0"/>
              <a:t>Qué</a:t>
            </a:r>
            <a:r>
              <a:rPr lang="ca-ES" dirty="0" smtClean="0"/>
              <a:t> </a:t>
            </a:r>
            <a:r>
              <a:rPr lang="ca-ES" dirty="0" err="1" smtClean="0"/>
              <a:t>podemos</a:t>
            </a:r>
            <a:r>
              <a:rPr lang="ca-ES" dirty="0" smtClean="0"/>
              <a:t> </a:t>
            </a:r>
            <a:r>
              <a:rPr lang="ca-ES" dirty="0" err="1" smtClean="0"/>
              <a:t>hacer</a:t>
            </a:r>
            <a:r>
              <a:rPr lang="ca-ES" dirty="0" smtClean="0"/>
              <a:t> con las </a:t>
            </a:r>
            <a:r>
              <a:rPr lang="ca-ES" dirty="0" err="1" smtClean="0"/>
              <a:t>secuencias</a:t>
            </a:r>
            <a:r>
              <a:rPr lang="ca-ES" dirty="0" smtClean="0"/>
              <a:t>?</a:t>
            </a:r>
            <a:endParaRPr lang="ca-ES" dirty="0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274608" y="2278062"/>
            <a:ext cx="2155734" cy="0"/>
          </a:xfrm>
          <a:prstGeom prst="straightConnector1">
            <a:avLst/>
          </a:prstGeom>
          <a:ln w="571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/>
          <p:nvPr/>
        </p:nvSpPr>
        <p:spPr bwMode="auto">
          <a:xfrm>
            <a:off x="502444" y="2011362"/>
            <a:ext cx="533400" cy="5334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36000" tIns="36000" rIns="34294" bIns="34294" rtlCol="0" anchor="ctr" anchorCtr="0">
            <a:normAutofit/>
          </a:bodyPr>
          <a:lstStyle/>
          <a:p>
            <a:pPr algn="ctr" defTabSz="932406"/>
            <a:r>
              <a:rPr lang="ca-ES" sz="20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1</a:t>
            </a:r>
            <a:endParaRPr lang="ca-E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Oval 7"/>
          <p:cNvSpPr/>
          <p:nvPr/>
        </p:nvSpPr>
        <p:spPr bwMode="auto">
          <a:xfrm>
            <a:off x="1397523" y="2016676"/>
            <a:ext cx="533400" cy="5334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36000" tIns="36000" rIns="34294" bIns="34294" rtlCol="0" anchor="ctr" anchorCtr="0">
            <a:normAutofit/>
          </a:bodyPr>
          <a:lstStyle/>
          <a:p>
            <a:pPr algn="ctr" defTabSz="932406"/>
            <a:r>
              <a:rPr lang="ca-E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2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274608" y="4414602"/>
            <a:ext cx="2155734" cy="0"/>
          </a:xfrm>
          <a:prstGeom prst="straightConnector1">
            <a:avLst/>
          </a:prstGeom>
          <a:ln w="571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 bwMode="auto">
          <a:xfrm>
            <a:off x="1397523" y="4153216"/>
            <a:ext cx="533400" cy="5334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36000" tIns="36000" rIns="34294" bIns="34294" rtlCol="0" anchor="ctr" anchorCtr="0">
            <a:normAutofit/>
          </a:bodyPr>
          <a:lstStyle/>
          <a:p>
            <a:pPr algn="ctr" defTabSz="932406"/>
            <a:r>
              <a:rPr lang="ca-E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2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1645444" y="2730493"/>
            <a:ext cx="0" cy="1223969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3626644" y="2278062"/>
            <a:ext cx="2251930" cy="0"/>
          </a:xfrm>
          <a:prstGeom prst="straightConnector1">
            <a:avLst/>
          </a:prstGeom>
          <a:ln w="571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/>
          <p:cNvSpPr/>
          <p:nvPr/>
        </p:nvSpPr>
        <p:spPr bwMode="auto">
          <a:xfrm>
            <a:off x="3854480" y="2011362"/>
            <a:ext cx="533400" cy="5334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36000" tIns="36000" rIns="34294" bIns="34294" rtlCol="0" anchor="ctr" anchorCtr="0">
            <a:normAutofit/>
          </a:bodyPr>
          <a:lstStyle/>
          <a:p>
            <a:pPr algn="ctr" defTabSz="932406"/>
            <a:r>
              <a:rPr lang="ca-ES" sz="20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1</a:t>
            </a:r>
            <a:endParaRPr lang="ca-E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3626644" y="2892631"/>
            <a:ext cx="2251930" cy="0"/>
          </a:xfrm>
          <a:prstGeom prst="straightConnector1">
            <a:avLst/>
          </a:prstGeom>
          <a:ln w="571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/>
          <p:cNvSpPr/>
          <p:nvPr/>
        </p:nvSpPr>
        <p:spPr bwMode="auto">
          <a:xfrm>
            <a:off x="4964174" y="2669376"/>
            <a:ext cx="533400" cy="5334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36000" tIns="36000" rIns="34294" bIns="34294" rtlCol="0" anchor="ctr" anchorCtr="0">
            <a:normAutofit/>
          </a:bodyPr>
          <a:lstStyle/>
          <a:p>
            <a:pPr algn="ctr" defTabSz="932406"/>
            <a:r>
              <a:rPr lang="ca-E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2</a:t>
            </a:r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4659374" y="3130996"/>
            <a:ext cx="0" cy="995369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3626644" y="4387751"/>
            <a:ext cx="2251930" cy="0"/>
          </a:xfrm>
          <a:prstGeom prst="straightConnector1">
            <a:avLst/>
          </a:prstGeom>
          <a:ln w="571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/>
          <p:cNvSpPr/>
          <p:nvPr/>
        </p:nvSpPr>
        <p:spPr bwMode="auto">
          <a:xfrm>
            <a:off x="3854480" y="4126365"/>
            <a:ext cx="533400" cy="5334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36000" tIns="36000" rIns="34294" bIns="34294" rtlCol="0" anchor="ctr" anchorCtr="0">
            <a:normAutofit/>
          </a:bodyPr>
          <a:lstStyle/>
          <a:p>
            <a:pPr algn="ctr" defTabSz="932406"/>
            <a:r>
              <a:rPr lang="ca-ES" sz="20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1</a:t>
            </a:r>
            <a:endParaRPr lang="ca-E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4" name="Oval 23"/>
          <p:cNvSpPr/>
          <p:nvPr/>
        </p:nvSpPr>
        <p:spPr bwMode="auto">
          <a:xfrm>
            <a:off x="4964174" y="4138305"/>
            <a:ext cx="533400" cy="5334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36000" tIns="36000" rIns="34294" bIns="34294" rtlCol="0" anchor="ctr" anchorCtr="0">
            <a:normAutofit/>
          </a:bodyPr>
          <a:lstStyle/>
          <a:p>
            <a:pPr algn="ctr" defTabSz="932406"/>
            <a:r>
              <a:rPr lang="ca-E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2</a:t>
            </a:r>
          </a:p>
        </p:txBody>
      </p:sp>
      <p:sp>
        <p:nvSpPr>
          <p:cNvPr id="25" name="Rectangle 24"/>
          <p:cNvSpPr/>
          <p:nvPr/>
        </p:nvSpPr>
        <p:spPr>
          <a:xfrm>
            <a:off x="682259" y="5021263"/>
            <a:ext cx="134043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a-ES" sz="3200" b="1" dirty="0" smtClean="0">
                <a:solidFill>
                  <a:srgbClr val="67217A"/>
                </a:solidFill>
              </a:rPr>
              <a:t>Filtrar</a:t>
            </a:r>
            <a:endParaRPr lang="ca-ES" sz="3200" b="1" dirty="0">
              <a:solidFill>
                <a:srgbClr val="67217A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3715305" y="5021263"/>
            <a:ext cx="207460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a-ES" sz="3200" b="1" dirty="0" smtClean="0">
                <a:solidFill>
                  <a:srgbClr val="67217A"/>
                </a:solidFill>
              </a:rPr>
              <a:t>Combinar</a:t>
            </a:r>
            <a:endParaRPr lang="ca-ES" sz="3200" b="1" dirty="0">
              <a:solidFill>
                <a:srgbClr val="67217A"/>
              </a:solidFill>
            </a:endParaRPr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9860522" y="2272125"/>
            <a:ext cx="2075796" cy="0"/>
          </a:xfrm>
          <a:prstGeom prst="straightConnector1">
            <a:avLst/>
          </a:prstGeom>
          <a:ln w="571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/>
          <p:cNvSpPr/>
          <p:nvPr/>
        </p:nvSpPr>
        <p:spPr bwMode="auto">
          <a:xfrm>
            <a:off x="10088358" y="2005425"/>
            <a:ext cx="533400" cy="5334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36000" tIns="36000" rIns="34294" bIns="34294" rtlCol="0" anchor="ctr" anchorCtr="0">
            <a:normAutofit/>
          </a:bodyPr>
          <a:lstStyle/>
          <a:p>
            <a:pPr algn="ctr" defTabSz="932406"/>
            <a:r>
              <a:rPr lang="ca-ES" sz="20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1</a:t>
            </a:r>
            <a:endParaRPr lang="ca-E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1" name="Oval 30"/>
          <p:cNvSpPr/>
          <p:nvPr/>
        </p:nvSpPr>
        <p:spPr bwMode="auto">
          <a:xfrm>
            <a:off x="10945718" y="1993485"/>
            <a:ext cx="533400" cy="5334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36000" tIns="36000" rIns="34294" bIns="34294" rtlCol="0" anchor="ctr" anchorCtr="0">
            <a:normAutofit/>
          </a:bodyPr>
          <a:lstStyle/>
          <a:p>
            <a:pPr algn="ctr" defTabSz="932406"/>
            <a:r>
              <a:rPr lang="ca-E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2</a:t>
            </a:r>
          </a:p>
        </p:txBody>
      </p:sp>
      <p:cxnSp>
        <p:nvCxnSpPr>
          <p:cNvPr id="32" name="Straight Arrow Connector 31"/>
          <p:cNvCxnSpPr/>
          <p:nvPr/>
        </p:nvCxnSpPr>
        <p:spPr>
          <a:xfrm>
            <a:off x="10854212" y="2682256"/>
            <a:ext cx="0" cy="1272206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/>
          <p:cNvSpPr/>
          <p:nvPr/>
        </p:nvSpPr>
        <p:spPr bwMode="auto">
          <a:xfrm>
            <a:off x="10587512" y="4158530"/>
            <a:ext cx="533400" cy="5334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36000" tIns="36000" rIns="34294" bIns="34294" rtlCol="0" anchor="ctr" anchorCtr="0">
            <a:normAutofit/>
          </a:bodyPr>
          <a:lstStyle/>
          <a:p>
            <a:pPr algn="ctr" defTabSz="932406"/>
            <a:r>
              <a:rPr lang="ca-E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3</a:t>
            </a:r>
          </a:p>
        </p:txBody>
      </p:sp>
      <p:sp>
        <p:nvSpPr>
          <p:cNvPr id="36" name="Rectangle 35"/>
          <p:cNvSpPr/>
          <p:nvPr/>
        </p:nvSpPr>
        <p:spPr>
          <a:xfrm>
            <a:off x="7205738" y="5021261"/>
            <a:ext cx="166103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a-ES" sz="3200" b="1" dirty="0" err="1" smtClean="0">
                <a:solidFill>
                  <a:srgbClr val="67217A"/>
                </a:solidFill>
              </a:rPr>
              <a:t>Mapear</a:t>
            </a:r>
            <a:endParaRPr lang="ca-ES" sz="3200" b="1" dirty="0">
              <a:solidFill>
                <a:srgbClr val="67217A"/>
              </a:solidFill>
            </a:endParaRPr>
          </a:p>
        </p:txBody>
      </p:sp>
      <p:cxnSp>
        <p:nvCxnSpPr>
          <p:cNvPr id="44" name="Straight Arrow Connector 43"/>
          <p:cNvCxnSpPr/>
          <p:nvPr/>
        </p:nvCxnSpPr>
        <p:spPr>
          <a:xfrm>
            <a:off x="6830023" y="2293883"/>
            <a:ext cx="2155734" cy="0"/>
          </a:xfrm>
          <a:prstGeom prst="straightConnector1">
            <a:avLst/>
          </a:prstGeom>
          <a:ln w="571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Oval 44"/>
          <p:cNvSpPr/>
          <p:nvPr/>
        </p:nvSpPr>
        <p:spPr bwMode="auto">
          <a:xfrm>
            <a:off x="7057859" y="2027183"/>
            <a:ext cx="533400" cy="5334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36000" tIns="36000" rIns="34294" bIns="34294" rtlCol="0" anchor="ctr" anchorCtr="0">
            <a:normAutofit/>
          </a:bodyPr>
          <a:lstStyle/>
          <a:p>
            <a:pPr algn="ctr" defTabSz="932406"/>
            <a:r>
              <a:rPr lang="ca-ES" sz="20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1</a:t>
            </a:r>
            <a:endParaRPr lang="ca-E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6" name="Oval 45"/>
          <p:cNvSpPr/>
          <p:nvPr/>
        </p:nvSpPr>
        <p:spPr bwMode="auto">
          <a:xfrm>
            <a:off x="7952938" y="2032497"/>
            <a:ext cx="533400" cy="5334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36000" tIns="36000" rIns="34294" bIns="34294" rtlCol="0" anchor="ctr" anchorCtr="0">
            <a:normAutofit/>
          </a:bodyPr>
          <a:lstStyle/>
          <a:p>
            <a:pPr algn="ctr" defTabSz="932406"/>
            <a:r>
              <a:rPr lang="ca-E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2</a:t>
            </a:r>
          </a:p>
        </p:txBody>
      </p:sp>
      <p:cxnSp>
        <p:nvCxnSpPr>
          <p:cNvPr id="47" name="Straight Arrow Connector 46"/>
          <p:cNvCxnSpPr/>
          <p:nvPr/>
        </p:nvCxnSpPr>
        <p:spPr>
          <a:xfrm>
            <a:off x="6821488" y="4383842"/>
            <a:ext cx="2155734" cy="0"/>
          </a:xfrm>
          <a:prstGeom prst="straightConnector1">
            <a:avLst/>
          </a:prstGeom>
          <a:ln w="571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/>
          <p:cNvSpPr/>
          <p:nvPr/>
        </p:nvSpPr>
        <p:spPr bwMode="auto">
          <a:xfrm>
            <a:off x="7944403" y="4122456"/>
            <a:ext cx="533400" cy="5334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36000" tIns="36000" rIns="34294" bIns="34294" rtlCol="0" anchor="ctr" anchorCtr="0">
            <a:normAutofit/>
          </a:bodyPr>
          <a:lstStyle/>
          <a:p>
            <a:pPr algn="ctr" defTabSz="932406"/>
            <a:r>
              <a:rPr lang="ca-ES" sz="20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B</a:t>
            </a:r>
            <a:endParaRPr lang="ca-E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49" name="Straight Arrow Connector 48"/>
          <p:cNvCxnSpPr/>
          <p:nvPr/>
        </p:nvCxnSpPr>
        <p:spPr>
          <a:xfrm>
            <a:off x="7850760" y="2749797"/>
            <a:ext cx="0" cy="1204665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/>
          <p:cNvSpPr/>
          <p:nvPr/>
        </p:nvSpPr>
        <p:spPr>
          <a:xfrm>
            <a:off x="10031198" y="5021262"/>
            <a:ext cx="164602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a-ES" sz="3200" b="1" dirty="0" err="1" smtClean="0">
                <a:solidFill>
                  <a:srgbClr val="67217A"/>
                </a:solidFill>
              </a:rPr>
              <a:t>Reducir</a:t>
            </a:r>
            <a:endParaRPr lang="ca-ES" sz="3200" b="1" dirty="0">
              <a:solidFill>
                <a:srgbClr val="67217A"/>
              </a:solidFill>
            </a:endParaRPr>
          </a:p>
        </p:txBody>
      </p:sp>
      <p:sp>
        <p:nvSpPr>
          <p:cNvPr id="51" name="Oval 50"/>
          <p:cNvSpPr/>
          <p:nvPr/>
        </p:nvSpPr>
        <p:spPr bwMode="auto">
          <a:xfrm>
            <a:off x="7049324" y="4101321"/>
            <a:ext cx="533400" cy="5334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36000" tIns="36000" rIns="34294" bIns="34294" rtlCol="0" anchor="ctr" anchorCtr="0">
            <a:normAutofit/>
          </a:bodyPr>
          <a:lstStyle/>
          <a:p>
            <a:pPr algn="ctr" defTabSz="932406"/>
            <a:r>
              <a:rPr lang="ca-E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A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-38973" y="3102076"/>
            <a:ext cx="2149633" cy="5447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ca-ES" dirty="0" err="1" smtClean="0">
                <a:solidFill>
                  <a:schemeClr val="tx1">
                    <a:lumMod val="60000"/>
                    <a:lumOff val="40000"/>
                  </a:schemeClr>
                </a:solidFill>
              </a:rPr>
              <a:t>Where</a:t>
            </a:r>
            <a:r>
              <a:rPr lang="ca-ES" dirty="0" smtClean="0">
                <a:solidFill>
                  <a:schemeClr val="tx1">
                    <a:lumMod val="60000"/>
                    <a:lumOff val="40000"/>
                  </a:schemeClr>
                </a:solidFill>
              </a:rPr>
              <a:t>(x== 2)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3552775" y="3323284"/>
            <a:ext cx="1561336" cy="5447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ca-ES" dirty="0" err="1" smtClean="0">
                <a:solidFill>
                  <a:schemeClr val="tx1">
                    <a:lumMod val="60000"/>
                    <a:lumOff val="40000"/>
                  </a:schemeClr>
                </a:solidFill>
              </a:rPr>
              <a:t>Merge</a:t>
            </a:r>
            <a:r>
              <a:rPr lang="ca-ES" dirty="0" smtClean="0">
                <a:solidFill>
                  <a:schemeClr val="tx1">
                    <a:lumMod val="60000"/>
                    <a:lumOff val="40000"/>
                  </a:schemeClr>
                </a:solidFill>
              </a:rPr>
              <a:t>()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6543891" y="3058569"/>
            <a:ext cx="1561336" cy="5447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ca-ES" dirty="0" smtClean="0">
                <a:solidFill>
                  <a:schemeClr val="tx1">
                    <a:lumMod val="60000"/>
                    <a:lumOff val="40000"/>
                  </a:schemeClr>
                </a:solidFill>
              </a:rPr>
              <a:t>Select(f(x))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9989742" y="3058569"/>
            <a:ext cx="1071137" cy="5447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ca-ES" dirty="0" err="1" smtClean="0">
                <a:solidFill>
                  <a:schemeClr val="tx1">
                    <a:lumMod val="60000"/>
                    <a:lumOff val="40000"/>
                  </a:schemeClr>
                </a:solidFill>
              </a:rPr>
              <a:t>Sum</a:t>
            </a:r>
            <a:r>
              <a:rPr lang="ca-ES" dirty="0" smtClean="0">
                <a:solidFill>
                  <a:schemeClr val="tx1">
                    <a:lumMod val="60000"/>
                    <a:lumOff val="40000"/>
                  </a:schemeClr>
                </a:solidFill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494231415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 smtClean="0"/>
              <a:t>Operadores LINQ</a:t>
            </a:r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3062362349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 err="1" smtClean="0"/>
              <a:t>Proyección</a:t>
            </a:r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4261726354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 err="1" smtClean="0"/>
              <a:t>Map-Reduce</a:t>
            </a:r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1716391855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27058285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 err="1" smtClean="0"/>
              <a:t>Schedulers</a:t>
            </a:r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3749117039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¡</a:t>
            </a:r>
            <a:r>
              <a:rPr lang="es-ES" dirty="0" err="1" smtClean="0"/>
              <a:t>Rx</a:t>
            </a:r>
            <a:r>
              <a:rPr lang="es-ES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49576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07" y="1212859"/>
            <a:ext cx="11885683" cy="2092881"/>
          </a:xfrm>
        </p:spPr>
        <p:txBody>
          <a:bodyPr/>
          <a:lstStyle/>
          <a:p>
            <a:r>
              <a:rPr lang="es-ES" dirty="0" smtClean="0"/>
              <a:t>Código que gestiona llamadas asíncronas o eventos </a:t>
            </a:r>
          </a:p>
          <a:p>
            <a:endParaRPr lang="es-ES" dirty="0"/>
          </a:p>
          <a:p>
            <a:r>
              <a:rPr lang="es-ES" dirty="0" smtClean="0"/>
              <a:t>Código que trata con secuencias asíncronas de datos</a:t>
            </a:r>
            <a:endParaRPr lang="es-E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 smtClean="0"/>
              <a:t>¿</a:t>
            </a:r>
            <a:r>
              <a:rPr lang="ca-ES" dirty="0" err="1" smtClean="0"/>
              <a:t>Dónde</a:t>
            </a:r>
            <a:r>
              <a:rPr lang="ca-ES" dirty="0" smtClean="0"/>
              <a:t> aplicar </a:t>
            </a:r>
            <a:r>
              <a:rPr lang="ca-ES" dirty="0" err="1" smtClean="0"/>
              <a:t>Rx</a:t>
            </a:r>
            <a:r>
              <a:rPr lang="ca-ES" dirty="0" smtClean="0"/>
              <a:t>?</a:t>
            </a:r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1433639856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99" b="97436" l="901" r="98842">
                        <a14:foregroundMark x1="901" y1="932" x2="2059" y2="97436"/>
                        <a14:foregroundMark x1="88288" y1="94639" x2="88288" y2="94639"/>
                        <a14:foregroundMark x1="50322" y1="94872" x2="50322" y2="94872"/>
                        <a14:foregroundMark x1="53153" y1="94639" x2="86100" y2="94872"/>
                        <a14:foregroundMark x1="86486" y1="94406" x2="86100" y2="22844"/>
                        <a14:foregroundMark x1="86229" y1="24242" x2="98842" y2="6527"/>
                        <a14:foregroundMark x1="69241" y1="7459" x2="15573" y2="93007"/>
                        <a14:foregroundMark x1="21236" y1="20979" x2="44916" y2="51748"/>
                        <a14:backgroundMark x1="92278" y1="93473" x2="97812" y2="76457"/>
                        <a14:backgroundMark x1="88674" y1="73660" x2="92664" y2="9953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4608" y="1363662"/>
            <a:ext cx="9875044" cy="5452244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 err="1" smtClean="0"/>
              <a:t>Ejemplo</a:t>
            </a:r>
            <a:r>
              <a:rPr lang="ca-ES" dirty="0" smtClean="0"/>
              <a:t>: </a:t>
            </a:r>
            <a:r>
              <a:rPr lang="ca-ES" dirty="0" err="1" smtClean="0"/>
              <a:t>Sugerencias</a:t>
            </a:r>
            <a:r>
              <a:rPr lang="ca-ES" dirty="0" smtClean="0"/>
              <a:t> de </a:t>
            </a:r>
            <a:r>
              <a:rPr lang="ca-ES" dirty="0" err="1" smtClean="0"/>
              <a:t>búsqueda</a:t>
            </a:r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2218800685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 err="1" smtClean="0"/>
              <a:t>Rx</a:t>
            </a:r>
            <a:r>
              <a:rPr lang="ca-ES" dirty="0" smtClean="0"/>
              <a:t> en el mundo real</a:t>
            </a:r>
            <a:endParaRPr lang="ca-ES" dirty="0"/>
          </a:p>
        </p:txBody>
      </p:sp>
      <p:pic>
        <p:nvPicPr>
          <p:cNvPr id="4098" name="Picture 2" descr="netflix-logo-t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6035" y="2914435"/>
            <a:ext cx="2292180" cy="1337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s://images.duckduckgo.com/iu/?u=http%3A%2F%2Ftse1.mm.bing.net%2Fth%3Fid%3DOIP.Mbb43e4f9f795dae00c2c27dc6d75150fH0%26pid%3D15.1&amp;f=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78063"/>
            <a:ext cx="3914774" cy="2609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... οι πωλήσεις PC Games από το Xbox.com on August 16th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4244" y="2659062"/>
            <a:ext cx="2437547" cy="1888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ortana logo&quot; by manriquesoto | Redbubbl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0727" y="2659062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4143939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07" y="1212859"/>
            <a:ext cx="11885683" cy="1415772"/>
          </a:xfrm>
        </p:spPr>
        <p:txBody>
          <a:bodyPr/>
          <a:lstStyle/>
          <a:p>
            <a:r>
              <a:rPr lang="ca-ES" dirty="0" smtClean="0"/>
              <a:t>Ix (Interactive Expressions)</a:t>
            </a:r>
          </a:p>
          <a:p>
            <a:endParaRPr lang="ca-E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 err="1" smtClean="0"/>
              <a:t>Más</a:t>
            </a:r>
            <a:r>
              <a:rPr lang="ca-ES" dirty="0" smtClean="0"/>
              <a:t> </a:t>
            </a:r>
            <a:r>
              <a:rPr lang="ca-ES" dirty="0" err="1" smtClean="0"/>
              <a:t>allá</a:t>
            </a:r>
            <a:r>
              <a:rPr lang="ca-ES" dirty="0" smtClean="0"/>
              <a:t> de </a:t>
            </a:r>
            <a:r>
              <a:rPr lang="ca-ES" dirty="0" err="1" smtClean="0"/>
              <a:t>Rx</a:t>
            </a:r>
            <a:endParaRPr lang="ca-E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244" y="1920745"/>
            <a:ext cx="8201025" cy="491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281770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07" y="1212859"/>
            <a:ext cx="11885683" cy="1415772"/>
          </a:xfrm>
        </p:spPr>
        <p:txBody>
          <a:bodyPr/>
          <a:lstStyle/>
          <a:p>
            <a:r>
              <a:rPr lang="ca-ES" dirty="0" err="1" smtClean="0"/>
              <a:t>IQbservable</a:t>
            </a:r>
            <a:r>
              <a:rPr lang="ca-ES" dirty="0" smtClean="0"/>
              <a:t>&lt;T&gt;</a:t>
            </a:r>
          </a:p>
          <a:p>
            <a:endParaRPr lang="ca-E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 err="1" smtClean="0"/>
              <a:t>Más</a:t>
            </a:r>
            <a:r>
              <a:rPr lang="ca-ES" dirty="0" smtClean="0"/>
              <a:t> </a:t>
            </a:r>
            <a:r>
              <a:rPr lang="ca-ES" dirty="0" err="1" smtClean="0"/>
              <a:t>allá</a:t>
            </a:r>
            <a:r>
              <a:rPr lang="ca-ES" dirty="0" smtClean="0"/>
              <a:t> de </a:t>
            </a:r>
            <a:r>
              <a:rPr lang="ca-ES" dirty="0" err="1" smtClean="0"/>
              <a:t>Rx</a:t>
            </a:r>
            <a:endParaRPr lang="ca-ES" dirty="0"/>
          </a:p>
        </p:txBody>
      </p:sp>
      <p:pic>
        <p:nvPicPr>
          <p:cNvPr id="1026" name="Picture 2" descr="representation of the three dimensional graph of Rx's computational fabri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3844" y="449262"/>
            <a:ext cx="7560734" cy="5670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0307482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07" y="1212859"/>
            <a:ext cx="11885683" cy="1822037"/>
          </a:xfrm>
        </p:spPr>
        <p:txBody>
          <a:bodyPr/>
          <a:lstStyle/>
          <a:p>
            <a:r>
              <a:rPr lang="ca-ES" dirty="0" err="1" smtClean="0"/>
              <a:t>Tx</a:t>
            </a:r>
            <a:r>
              <a:rPr lang="ca-ES" dirty="0" smtClean="0"/>
              <a:t> </a:t>
            </a:r>
          </a:p>
          <a:p>
            <a:pPr lvl="1"/>
            <a:r>
              <a:rPr lang="ca-ES" dirty="0" err="1" smtClean="0"/>
              <a:t>Logs</a:t>
            </a:r>
            <a:r>
              <a:rPr lang="ca-ES" dirty="0" smtClean="0"/>
              <a:t> y </a:t>
            </a:r>
            <a:r>
              <a:rPr lang="ca-ES" dirty="0" err="1" smtClean="0"/>
              <a:t>trazas</a:t>
            </a:r>
            <a:r>
              <a:rPr lang="ca-ES" dirty="0" smtClean="0"/>
              <a:t> </a:t>
            </a:r>
            <a:r>
              <a:rPr lang="ca-ES" dirty="0" err="1" smtClean="0"/>
              <a:t>reactivos</a:t>
            </a:r>
            <a:endParaRPr lang="ca-ES" dirty="0" smtClean="0"/>
          </a:p>
          <a:p>
            <a:endParaRPr lang="ca-E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 err="1" smtClean="0"/>
              <a:t>Más</a:t>
            </a:r>
            <a:r>
              <a:rPr lang="ca-ES" dirty="0" smtClean="0"/>
              <a:t> </a:t>
            </a:r>
            <a:r>
              <a:rPr lang="ca-ES" dirty="0" err="1" smtClean="0"/>
              <a:t>allá</a:t>
            </a:r>
            <a:r>
              <a:rPr lang="ca-ES" dirty="0" smtClean="0"/>
              <a:t> de </a:t>
            </a:r>
            <a:r>
              <a:rPr lang="ca-ES" dirty="0" err="1" smtClean="0"/>
              <a:t>Rx</a:t>
            </a:r>
            <a:endParaRPr lang="ca-ES" dirty="0"/>
          </a:p>
        </p:txBody>
      </p:sp>
      <p:pic>
        <p:nvPicPr>
          <p:cNvPr id="2050" name="Picture 2" descr="TxCodeMap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5844" y="1592262"/>
            <a:ext cx="6993862" cy="4341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4727100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Recursos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58619302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07" y="1212859"/>
            <a:ext cx="11885683" cy="4801314"/>
          </a:xfrm>
        </p:spPr>
        <p:txBody>
          <a:bodyPr/>
          <a:lstStyle/>
          <a:p>
            <a:r>
              <a:rPr lang="ca-ES" dirty="0">
                <a:hlinkClick r:id="rId2"/>
              </a:rPr>
              <a:t>https://</a:t>
            </a:r>
            <a:r>
              <a:rPr lang="ca-ES" dirty="0" smtClean="0">
                <a:hlinkClick r:id="rId2"/>
              </a:rPr>
              <a:t>github.com/Reactive-Extensions/Rx.NET</a:t>
            </a:r>
            <a:endParaRPr lang="ca-ES" dirty="0" smtClean="0"/>
          </a:p>
          <a:p>
            <a:endParaRPr lang="ca-ES" dirty="0" smtClean="0"/>
          </a:p>
          <a:p>
            <a:r>
              <a:rPr lang="ca-ES" dirty="0" smtClean="0">
                <a:hlinkClick r:id="rId3"/>
              </a:rPr>
              <a:t>http</a:t>
            </a:r>
            <a:r>
              <a:rPr lang="ca-ES" dirty="0">
                <a:hlinkClick r:id="rId3"/>
              </a:rPr>
              <a:t>://introtorx.com</a:t>
            </a:r>
            <a:r>
              <a:rPr lang="ca-ES" dirty="0" smtClean="0">
                <a:hlinkClick r:id="rId3"/>
              </a:rPr>
              <a:t>/</a:t>
            </a:r>
            <a:endParaRPr lang="ca-ES" dirty="0" smtClean="0"/>
          </a:p>
          <a:p>
            <a:r>
              <a:rPr lang="ca-ES" dirty="0">
                <a:hlinkClick r:id="rId4"/>
              </a:rPr>
              <a:t>http://</a:t>
            </a:r>
            <a:r>
              <a:rPr lang="ca-ES" dirty="0" smtClean="0">
                <a:hlinkClick r:id="rId4"/>
              </a:rPr>
              <a:t>reactivex.io</a:t>
            </a:r>
            <a:r>
              <a:rPr lang="ca-ES" dirty="0" smtClean="0"/>
              <a:t> </a:t>
            </a:r>
          </a:p>
          <a:p>
            <a:endParaRPr lang="ca-ES" dirty="0" smtClean="0"/>
          </a:p>
          <a:p>
            <a:r>
              <a:rPr lang="ca-ES" dirty="0">
                <a:hlinkClick r:id="rId5"/>
              </a:rPr>
              <a:t>https://</a:t>
            </a:r>
            <a:r>
              <a:rPr lang="ca-ES" dirty="0" smtClean="0">
                <a:hlinkClick r:id="rId5"/>
              </a:rPr>
              <a:t>msdn.microsoft.com/en-us/data/gg577609</a:t>
            </a:r>
            <a:r>
              <a:rPr lang="ca-ES" dirty="0" smtClean="0"/>
              <a:t> </a:t>
            </a:r>
            <a:endParaRPr lang="ca-ES" dirty="0"/>
          </a:p>
          <a:p>
            <a:endParaRPr lang="ca-E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 smtClean="0"/>
              <a:t>Links </a:t>
            </a:r>
            <a:r>
              <a:rPr lang="ca-ES" dirty="0" err="1" smtClean="0"/>
              <a:t>útiles</a:t>
            </a:r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3291020130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3850" y="1212854"/>
            <a:ext cx="11887199" cy="4530471"/>
          </a:xfrm>
        </p:spPr>
        <p:txBody>
          <a:bodyPr/>
          <a:lstStyle/>
          <a:p>
            <a:pPr lvl="0"/>
            <a:r>
              <a:rPr lang="en-US" dirty="0" smtClean="0"/>
              <a:t>¿Rx?</a:t>
            </a:r>
            <a:endParaRPr lang="en-US" dirty="0"/>
          </a:p>
          <a:p>
            <a:pPr lvl="1"/>
            <a:r>
              <a:rPr lang="en-US" dirty="0" err="1" smtClean="0"/>
              <a:t>Introducción</a:t>
            </a:r>
            <a:endParaRPr lang="en-US" dirty="0"/>
          </a:p>
          <a:p>
            <a:pPr lvl="0"/>
            <a:r>
              <a:rPr lang="en-US" dirty="0" smtClean="0"/>
              <a:t>Rx</a:t>
            </a:r>
            <a:endParaRPr lang="en-US" dirty="0"/>
          </a:p>
          <a:p>
            <a:pPr lvl="1"/>
            <a:r>
              <a:rPr lang="en-US" dirty="0" smtClean="0"/>
              <a:t>Observables</a:t>
            </a:r>
          </a:p>
          <a:p>
            <a:pPr lvl="1"/>
            <a:r>
              <a:rPr lang="en-US" dirty="0" err="1" smtClean="0"/>
              <a:t>Sujetos</a:t>
            </a:r>
            <a:endParaRPr lang="en-US" dirty="0" smtClean="0"/>
          </a:p>
          <a:p>
            <a:pPr lvl="1"/>
            <a:r>
              <a:rPr lang="en-US" dirty="0" err="1" smtClean="0"/>
              <a:t>Tratamiento</a:t>
            </a:r>
            <a:r>
              <a:rPr lang="en-US" dirty="0" smtClean="0"/>
              <a:t> de </a:t>
            </a:r>
            <a:r>
              <a:rPr lang="en-US" dirty="0" err="1" smtClean="0"/>
              <a:t>secuencias</a:t>
            </a:r>
            <a:endParaRPr lang="en-US" dirty="0"/>
          </a:p>
          <a:p>
            <a:pPr lvl="0"/>
            <a:r>
              <a:rPr lang="en-US" dirty="0" smtClean="0"/>
              <a:t>¡Rx!</a:t>
            </a:r>
            <a:endParaRPr lang="en-US" dirty="0"/>
          </a:p>
          <a:p>
            <a:pPr lvl="1"/>
            <a:r>
              <a:rPr lang="en-US" dirty="0" err="1" smtClean="0"/>
              <a:t>Reimaginando</a:t>
            </a:r>
            <a:r>
              <a:rPr lang="en-US" dirty="0"/>
              <a:t> </a:t>
            </a:r>
            <a:r>
              <a:rPr lang="en-US" dirty="0" err="1" smtClean="0"/>
              <a:t>nuestro</a:t>
            </a:r>
            <a:r>
              <a:rPr lang="en-US" dirty="0" smtClean="0"/>
              <a:t> </a:t>
            </a:r>
            <a:r>
              <a:rPr lang="en-US" dirty="0" err="1" smtClean="0"/>
              <a:t>código</a:t>
            </a:r>
            <a:endParaRPr lang="en-US" dirty="0" smtClean="0"/>
          </a:p>
          <a:p>
            <a:pPr lvl="1"/>
            <a:r>
              <a:rPr lang="en-US" dirty="0" smtClean="0"/>
              <a:t>Rx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mundo</a:t>
            </a:r>
            <a:r>
              <a:rPr lang="en-US" dirty="0" smtClean="0"/>
              <a:t> real</a:t>
            </a:r>
            <a:endParaRPr lang="es-E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Agenda</a:t>
            </a:r>
          </a:p>
        </p:txBody>
      </p:sp>
      <p:pic>
        <p:nvPicPr>
          <p:cNvPr id="2050" name="Picture 2" descr="http://www.minddriven.de/wp-content/uploads/2009/11/Rx_Logo_51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2244" y="1031753"/>
            <a:ext cx="4876800" cy="4876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0867346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05961" y="1212856"/>
            <a:ext cx="8914642" cy="1534779"/>
          </a:xfrm>
        </p:spPr>
        <p:txBody>
          <a:bodyPr/>
          <a:lstStyle/>
          <a:p>
            <a:pPr marL="0" indent="0" defTabSz="914144">
              <a:spcAft>
                <a:spcPts val="816"/>
              </a:spcAft>
              <a:buNone/>
            </a:pPr>
            <a:r>
              <a:rPr lang="en-US" dirty="0"/>
              <a:t>First level</a:t>
            </a:r>
          </a:p>
          <a:p>
            <a:pPr marL="0" lvl="1" indent="0" defTabSz="914144">
              <a:spcAft>
                <a:spcPts val="816"/>
              </a:spcAft>
              <a:buNone/>
            </a:pPr>
            <a:r>
              <a:rPr lang="en-US" dirty="0"/>
              <a:t>Second level</a:t>
            </a:r>
          </a:p>
          <a:p>
            <a:pPr marL="0" lvl="2" indent="0" defTabSz="914144">
              <a:spcAft>
                <a:spcPts val="816"/>
              </a:spcAft>
              <a:buNone/>
            </a:pPr>
            <a:r>
              <a:rPr lang="en-US" dirty="0"/>
              <a:t>Third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Code</a:t>
            </a:r>
            <a:r>
              <a:rPr lang="es-ES" dirty="0"/>
              <a:t> </a:t>
            </a:r>
            <a:r>
              <a:rPr lang="es-ES" dirty="0" err="1"/>
              <a:t>Section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29242260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7557205" y="4928841"/>
            <a:ext cx="4501423" cy="473422"/>
          </a:xfrm>
        </p:spPr>
        <p:txBody>
          <a:bodyPr/>
          <a:lstStyle/>
          <a:p>
            <a:r>
              <a:rPr lang="ca-ES" dirty="0"/>
              <a:t>http://aka.ms/DOTNETT7S5 </a:t>
            </a:r>
            <a:endParaRPr lang="es-ES" dirty="0"/>
          </a:p>
        </p:txBody>
      </p:sp>
      <p:pic>
        <p:nvPicPr>
          <p:cNvPr id="5" name="Picture 2" descr="https://raw.githubusercontent.com/esmsdn/dotNetSpain2016/master/Master/Survey/QR/T7S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844" y="906462"/>
            <a:ext cx="3714297" cy="3714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1509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lvl="0"/>
            <a:r>
              <a:rPr lang="bs-Latn-BA" dirty="0"/>
              <a:t>Edin Kapić</a:t>
            </a:r>
            <a:endParaRPr lang="en-US" dirty="0"/>
          </a:p>
          <a:p>
            <a:pPr lvl="0"/>
            <a:r>
              <a:rPr lang="bs-Latn-BA" dirty="0"/>
              <a:t>SharePoint </a:t>
            </a:r>
            <a:r>
              <a:rPr lang="bs-Latn-BA" dirty="0" err="1"/>
              <a:t>Practice</a:t>
            </a:r>
            <a:r>
              <a:rPr lang="bs-Latn-BA" dirty="0"/>
              <a:t> </a:t>
            </a:r>
            <a:r>
              <a:rPr lang="bs-Latn-BA" dirty="0" err="1"/>
              <a:t>Lead</a:t>
            </a:r>
            <a:r>
              <a:rPr lang="ca-ES" dirty="0"/>
              <a:t> @ </a:t>
            </a:r>
            <a:r>
              <a:rPr lang="bs-Latn-BA" dirty="0"/>
              <a:t>Sogeti Spain</a:t>
            </a:r>
            <a:endParaRPr lang="en-US" dirty="0"/>
          </a:p>
          <a:p>
            <a:pPr lvl="0"/>
            <a:r>
              <a:rPr lang="ca-ES" dirty="0"/>
              <a:t>e</a:t>
            </a:r>
            <a:r>
              <a:rPr lang="bs-Latn-BA" dirty="0" err="1"/>
              <a:t>din</a:t>
            </a:r>
            <a:r>
              <a:rPr lang="ca-ES" dirty="0"/>
              <a:t>@edinkapic.com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a-ES" dirty="0"/>
              <a:t>http://aka.ms/DOTNETT7S5 </a:t>
            </a:r>
            <a:endParaRPr lang="es-ES" dirty="0"/>
          </a:p>
        </p:txBody>
      </p:sp>
      <p:pic>
        <p:nvPicPr>
          <p:cNvPr id="1026" name="Picture 2" descr="https://raw.githubusercontent.com/esmsdn/dotNetSpain2016/master/Master/Survey/QR/T7S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844" y="906462"/>
            <a:ext cx="3714297" cy="3714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9369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236249" y="1212850"/>
            <a:ext cx="7924801" cy="738664"/>
          </a:xfrm>
        </p:spPr>
        <p:txBody>
          <a:bodyPr/>
          <a:lstStyle/>
          <a:p>
            <a:r>
              <a:rPr lang="es-ES" dirty="0"/>
              <a:t>Speaker </a:t>
            </a:r>
            <a:r>
              <a:rPr lang="es-ES" dirty="0" err="1"/>
              <a:t>description</a:t>
            </a:r>
            <a:endParaRPr lang="es-E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Edin </a:t>
            </a:r>
            <a:r>
              <a:rPr lang="es-ES" dirty="0" err="1" smtClean="0"/>
              <a:t>Kapi</a:t>
            </a:r>
            <a:r>
              <a:rPr lang="bs-Latn-BA" dirty="0" smtClean="0"/>
              <a:t>ć</a:t>
            </a:r>
            <a:endParaRPr lang="es-ES" dirty="0"/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sz="quarter" idx="19"/>
          </p:nvPr>
        </p:nvPicPr>
        <p:blipFill>
          <a:blip r:embed="rId2"/>
          <a:srcRect l="16650" r="1665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350263517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¿</a:t>
            </a:r>
            <a:r>
              <a:rPr lang="es-ES" dirty="0" err="1" smtClean="0"/>
              <a:t>Rx</a:t>
            </a:r>
            <a:r>
              <a:rPr lang="es-ES" dirty="0" smtClean="0"/>
              <a:t>?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7353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07" y="1212859"/>
            <a:ext cx="11885683" cy="1292662"/>
          </a:xfrm>
        </p:spPr>
        <p:txBody>
          <a:bodyPr/>
          <a:lstStyle/>
          <a:p>
            <a:r>
              <a:rPr lang="es-ES" dirty="0" err="1" smtClean="0"/>
              <a:t>Rx</a:t>
            </a:r>
            <a:r>
              <a:rPr lang="es-ES" dirty="0" smtClean="0"/>
              <a:t> (Reactive </a:t>
            </a:r>
            <a:r>
              <a:rPr lang="es-ES" dirty="0" err="1" smtClean="0"/>
              <a:t>eXtensions</a:t>
            </a:r>
            <a:r>
              <a:rPr lang="es-ES" dirty="0" smtClean="0"/>
              <a:t>) es una librería .NET que permite hacer </a:t>
            </a:r>
            <a:r>
              <a:rPr lang="es-ES" b="1" dirty="0" smtClean="0"/>
              <a:t>programación reactiva</a:t>
            </a:r>
            <a:endParaRPr lang="es-ES" b="1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¿Qué es </a:t>
            </a:r>
            <a:r>
              <a:rPr lang="es-ES" dirty="0" err="1" smtClean="0"/>
              <a:t>Rx</a:t>
            </a:r>
            <a:r>
              <a:rPr lang="es-ES" dirty="0" smtClean="0"/>
              <a:t>?</a:t>
            </a:r>
            <a:endParaRPr lang="es-ES" dirty="0"/>
          </a:p>
        </p:txBody>
      </p:sp>
      <p:pic>
        <p:nvPicPr>
          <p:cNvPr id="2050" name="Picture 2" descr="Announcing the Reactive Extensions Developer Center | Channel 9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216" b="27798"/>
          <a:stretch/>
        </p:blipFill>
        <p:spPr bwMode="auto">
          <a:xfrm>
            <a:off x="3017044" y="3268662"/>
            <a:ext cx="5808133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197644" y="5188786"/>
            <a:ext cx="5334000" cy="1707139"/>
            <a:chOff x="197644" y="5188786"/>
            <a:chExt cx="5334000" cy="1707139"/>
          </a:xfrm>
        </p:grpSpPr>
        <p:sp>
          <p:nvSpPr>
            <p:cNvPr id="5" name="Right Arrow 4"/>
            <p:cNvSpPr/>
            <p:nvPr/>
          </p:nvSpPr>
          <p:spPr bwMode="auto">
            <a:xfrm rot="19007564">
              <a:off x="1273612" y="5188786"/>
              <a:ext cx="1805604" cy="533400"/>
            </a:xfrm>
            <a:prstGeom prst="rightArrow">
              <a:avLst/>
            </a:prstGeom>
            <a:solidFill>
              <a:schemeClr val="bg2">
                <a:lumMod val="8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b" anchorCtr="0"/>
            <a:lstStyle/>
            <a:p>
              <a:pPr algn="ctr" defTabSz="932406"/>
              <a:endParaRPr lang="ca-ES" sz="8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197644" y="5935662"/>
              <a:ext cx="5334000" cy="960263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s-ES" sz="24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Sí, esto es lo que parece: una anguila eléctrica </a:t>
              </a:r>
              <a:r>
                <a:rPr lang="es-ES" sz="2400" i="1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(</a:t>
              </a:r>
              <a:r>
                <a:rPr lang="es-ES" sz="2400" i="1" dirty="0" err="1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Electrophorus</a:t>
              </a:r>
              <a:r>
                <a:rPr lang="es-ES" sz="2400" i="1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 </a:t>
              </a:r>
              <a:r>
                <a:rPr lang="es-ES" sz="2400" i="1" dirty="0" err="1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electricus</a:t>
              </a:r>
              <a:r>
                <a:rPr lang="es-ES" sz="2400" i="1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0369757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07" y="1212859"/>
            <a:ext cx="11885683" cy="5761577"/>
          </a:xfrm>
        </p:spPr>
        <p:txBody>
          <a:bodyPr/>
          <a:lstStyle/>
          <a:p>
            <a:r>
              <a:rPr lang="es-ES" dirty="0" smtClean="0"/>
              <a:t>Un modelo de programación orientado a </a:t>
            </a:r>
            <a:r>
              <a:rPr lang="es-ES" b="1" dirty="0" smtClean="0"/>
              <a:t>flujos de datos</a:t>
            </a:r>
            <a:r>
              <a:rPr lang="es-ES" dirty="0" smtClean="0"/>
              <a:t> y la </a:t>
            </a:r>
            <a:r>
              <a:rPr lang="es-ES" b="1" dirty="0" smtClean="0"/>
              <a:t>propagación de los cambios</a:t>
            </a:r>
          </a:p>
          <a:p>
            <a:endParaRPr lang="es-ES" b="1" dirty="0" smtClean="0"/>
          </a:p>
          <a:p>
            <a:endParaRPr lang="es-ES" b="1" dirty="0"/>
          </a:p>
          <a:p>
            <a:endParaRPr lang="es-ES" b="1" dirty="0" smtClean="0"/>
          </a:p>
          <a:p>
            <a:endParaRPr lang="es-ES" b="1" dirty="0"/>
          </a:p>
          <a:p>
            <a:endParaRPr lang="es-ES" b="1" dirty="0" smtClean="0"/>
          </a:p>
          <a:p>
            <a:endParaRPr lang="es-ES" b="1" dirty="0"/>
          </a:p>
          <a:p>
            <a:r>
              <a:rPr lang="es-ES" sz="2400" b="1" dirty="0">
                <a:hlinkClick r:id="rId2"/>
              </a:rPr>
              <a:t>https://</a:t>
            </a:r>
            <a:r>
              <a:rPr lang="es-ES" sz="2400" b="1" dirty="0" smtClean="0">
                <a:hlinkClick r:id="rId2"/>
              </a:rPr>
              <a:t>en.wikipedia.org/wiki/Reactive_programming</a:t>
            </a:r>
            <a:r>
              <a:rPr lang="es-ES" sz="2400" b="1" dirty="0" smtClean="0"/>
              <a:t> </a:t>
            </a:r>
            <a:endParaRPr lang="es-ES" sz="2400" b="1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¿Qué es programación reactiva?</a:t>
            </a:r>
            <a:endParaRPr lang="es-ES" dirty="0"/>
          </a:p>
        </p:txBody>
      </p:sp>
      <p:pic>
        <p:nvPicPr>
          <p:cNvPr id="1026" name="Picture 2" descr="https://camo.githubusercontent.com/36c0a9ffd8ed22236bd6237d44a1d3eecbaec336/687474703a2f2f692e696d6775722e636f6d2f634c344d4f73532e706e6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6044" y="2659062"/>
            <a:ext cx="6858000" cy="3495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26244" y="5307710"/>
            <a:ext cx="3962400" cy="960263"/>
          </a:xfrm>
          <a:prstGeom prst="rect">
            <a:avLst/>
          </a:prstGeom>
          <a:solidFill>
            <a:srgbClr val="FFFF00"/>
          </a:solidFill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s-ES" sz="2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Esto es un </a:t>
            </a:r>
            <a:r>
              <a:rPr lang="es-ES" sz="2400" i="1" dirty="0" err="1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marble</a:t>
            </a:r>
            <a:r>
              <a:rPr lang="es-ES" sz="2400" i="1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  <a:r>
              <a:rPr lang="es-ES" sz="2400" i="1" dirty="0" err="1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diagram</a:t>
            </a:r>
            <a:r>
              <a:rPr lang="es-ES" sz="2400" i="1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  <a:r>
              <a:rPr lang="es-ES" sz="2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(diagrama de canicas)</a:t>
            </a:r>
            <a:endParaRPr lang="es-ES" sz="2400" i="1" dirty="0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424006254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Flujos de datos y </a:t>
            </a:r>
            <a:r>
              <a:rPr lang="es-ES" dirty="0" err="1" smtClean="0"/>
              <a:t>Rx</a:t>
            </a:r>
            <a:endParaRPr lang="es-ES" dirty="0"/>
          </a:p>
        </p:txBody>
      </p:sp>
      <p:sp>
        <p:nvSpPr>
          <p:cNvPr id="5" name="Cloud 4"/>
          <p:cNvSpPr/>
          <p:nvPr/>
        </p:nvSpPr>
        <p:spPr bwMode="auto">
          <a:xfrm>
            <a:off x="3780231" y="2506662"/>
            <a:ext cx="4876800" cy="2743200"/>
          </a:xfrm>
          <a:prstGeom prst="cloud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91440" rIns="34294" bIns="34294" rtlCol="0" anchor="b" anchorCtr="0"/>
          <a:lstStyle/>
          <a:p>
            <a:pPr algn="ctr" defTabSz="932406"/>
            <a:r>
              <a:rPr lang="es-E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API unificada de consumo de datos asíncronos</a:t>
            </a:r>
            <a:endParaRPr lang="ca-E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3074" name="Picture 2" descr="http://fondoscotizados.com/wp-content/uploads/2012/02/ibex-35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244" y="1363662"/>
            <a:ext cx="2599069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nventor of Computer Mouse, Doug Engelbart ,Dies at 8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3444" y="204321"/>
            <a:ext cx="2247900" cy="224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16 Technology Leaders I Follow On Twitte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244" y="3878262"/>
            <a:ext cx="2680850" cy="2448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... the fastest Secure Shell server on Windows - OpenText Secure Server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1949" y="3863500"/>
            <a:ext cx="1992676" cy="1992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://www.minddriven.de/wp-content/uploads/2009/11/Rx_Logo_512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0441" y="1921495"/>
            <a:ext cx="1573092" cy="1573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/>
          <p:cNvCxnSpPr/>
          <p:nvPr/>
        </p:nvCxnSpPr>
        <p:spPr>
          <a:xfrm>
            <a:off x="3398044" y="2452221"/>
            <a:ext cx="685800" cy="511641"/>
          </a:xfrm>
          <a:prstGeom prst="straightConnector1">
            <a:avLst/>
          </a:prstGeom>
          <a:ln w="57150">
            <a:solidFill>
              <a:srgbClr val="00188F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2638453" y="4110576"/>
            <a:ext cx="977344" cy="446058"/>
          </a:xfrm>
          <a:prstGeom prst="straightConnector1">
            <a:avLst/>
          </a:prstGeom>
          <a:ln w="57150">
            <a:solidFill>
              <a:srgbClr val="00188F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8274844" y="1904496"/>
            <a:ext cx="661326" cy="690976"/>
          </a:xfrm>
          <a:prstGeom prst="straightConnector1">
            <a:avLst/>
          </a:prstGeom>
          <a:ln w="57150">
            <a:solidFill>
              <a:srgbClr val="00188F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 flipV="1">
            <a:off x="8503444" y="4556634"/>
            <a:ext cx="1158335" cy="255820"/>
          </a:xfrm>
          <a:prstGeom prst="straightConnector1">
            <a:avLst/>
          </a:prstGeom>
          <a:ln w="57150">
            <a:solidFill>
              <a:srgbClr val="00188F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7884438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5-30629_Build_Template_WHITE">
  <a:themeElements>
    <a:clrScheme name="Build 2015">
      <a:dk1>
        <a:srgbClr val="404040"/>
      </a:dk1>
      <a:lt1>
        <a:srgbClr val="FFFFFF"/>
      </a:lt1>
      <a:dk2>
        <a:srgbClr val="00188F"/>
      </a:dk2>
      <a:lt2>
        <a:srgbClr val="FFFFFF"/>
      </a:lt2>
      <a:accent1>
        <a:srgbClr val="00188F"/>
      </a:accent1>
      <a:accent2>
        <a:srgbClr val="00BCF2"/>
      </a:accent2>
      <a:accent3>
        <a:srgbClr val="B4A0FF"/>
      </a:accent3>
      <a:accent4>
        <a:srgbClr val="BAD80A"/>
      </a:accent4>
      <a:accent5>
        <a:srgbClr val="FF8C00"/>
      </a:accent5>
      <a:accent6>
        <a:srgbClr val="00B294"/>
      </a:accent6>
      <a:hlink>
        <a:srgbClr val="00BCF2"/>
      </a:hlink>
      <a:folHlink>
        <a:srgbClr val="00BCF2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lIns="91440" tIns="91440" rIns="34294" bIns="34294" anchor="b" anchorCtr="0"/>
      <a:lstStyle>
        <a:defPPr defTabSz="932406">
          <a:defRPr sz="8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uild_2015_Template.potx" id="{989475B9-DB6C-4EAF-8622-952BB3581377}" vid="{3DC98DF2-15D7-439F-8B72-0561DF431F4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A655A170DB5584FB5BF1EFD28586C3A" ma:contentTypeVersion="3" ma:contentTypeDescription="Create a new document." ma:contentTypeScope="" ma:versionID="ac9eeb9d9b9ba19d34f79db8b3e24ee8">
  <xsd:schema xmlns:xsd="http://www.w3.org/2001/XMLSchema" xmlns:xs="http://www.w3.org/2001/XMLSchema" xmlns:p="http://schemas.microsoft.com/office/2006/metadata/properties" xmlns:ns2="2b2dfeed-2da1-4ef4-b600-f5543001ef98" xmlns:ns3="ed015050-a57a-4d39-9cd8-b09b64473eb7" targetNamespace="http://schemas.microsoft.com/office/2006/metadata/properties" ma:root="true" ma:fieldsID="201ee68f6898ad23f8753cba542e5bc7" ns2:_="" ns3:_="">
    <xsd:import namespace="2b2dfeed-2da1-4ef4-b600-f5543001ef98"/>
    <xsd:import namespace="ed015050-a57a-4d39-9cd8-b09b64473eb7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_ShortcutUr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b2dfeed-2da1-4ef4-b600-f5543001ef98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d015050-a57a-4d39-9cd8-b09b64473eb7" elementFormDefault="qualified">
    <xsd:import namespace="http://schemas.microsoft.com/office/2006/documentManagement/types"/>
    <xsd:import namespace="http://schemas.microsoft.com/office/infopath/2007/PartnerControls"/>
    <xsd:element name="_ShortcutUrl" ma:index="10" nillable="true" ma:displayName="_ShortcutUrl" ma:hidden="true" ma:internalName="c000__ShortcutUrl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Control xmlns="http://schemas.microsoft.com/VisualStudio/2011/storyboarding/control">
  <Id Name="efe5a390-2970-49e9-af59-9713de369ad9" Revision="1" Stencil="System.MyShapes" StencilVersion="1.0"/>
</Control>
</file>

<file path=customXml/item4.xml><?xml version="1.0" encoding="utf-8"?>
<Control xmlns="http://schemas.microsoft.com/VisualStudio/2011/storyboarding/control">
  <Id Name="efe5a390-2970-49e9-af59-9713de369ad9" Revision="1" Stencil="System.MyShapes" StencilVersion="1.0"/>
</Control>
</file>

<file path=customXml/item5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2b2dfeed-2da1-4ef4-b600-f5543001ef98">
      <UserInfo>
        <DisplayName/>
        <AccountId xsi:nil="true"/>
        <AccountType/>
      </UserInfo>
    </SharedWithUsers>
    <_ShortcutUrl xmlns="ed015050-a57a-4d39-9cd8-b09b64473eb7">
      <Url xsi:nil="true"/>
      <Description xsi:nil="true"/>
    </_ShortcutUrl>
  </documentManagement>
</p:properties>
</file>

<file path=customXml/itemProps1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2D80EEE-13AE-464A-A252-3E3C532E44E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b2dfeed-2da1-4ef4-b600-f5543001ef98"/>
    <ds:schemaRef ds:uri="ed015050-a57a-4d39-9cd8-b09b64473eb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D09F2354-96C1-4297-859C-D88A853443FE}">
  <ds:schemaRefs>
    <ds:schemaRef ds:uri="http://schemas.microsoft.com/VisualStudio/2011/storyboarding/control"/>
  </ds:schemaRefs>
</ds:datastoreItem>
</file>

<file path=customXml/itemProps4.xml><?xml version="1.0" encoding="utf-8"?>
<ds:datastoreItem xmlns:ds="http://schemas.openxmlformats.org/officeDocument/2006/customXml" ds:itemID="{677D6579-22AD-4A80-9B8A-923346340664}">
  <ds:schemaRefs>
    <ds:schemaRef ds:uri="http://schemas.microsoft.com/VisualStudio/2011/storyboarding/control"/>
  </ds:schemaRefs>
</ds:datastoreItem>
</file>

<file path=customXml/itemProps5.xml><?xml version="1.0" encoding="utf-8"?>
<ds:datastoreItem xmlns:ds="http://schemas.openxmlformats.org/officeDocument/2006/customXml" ds:itemID="{F990F116-B58F-4255-B05B-DA3808E0E5C6}">
  <ds:schemaRefs>
    <ds:schemaRef ds:uri="http://schemas.microsoft.com/office/2006/documentManagement/types"/>
    <ds:schemaRef ds:uri="http://www.w3.org/XML/1998/namespace"/>
    <ds:schemaRef ds:uri="http://purl.org/dc/elements/1.1/"/>
    <ds:schemaRef ds:uri="http://schemas.microsoft.com/office/2006/metadata/properties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ed015050-a57a-4d39-9cd8-b09b64473eb7"/>
    <ds:schemaRef ds:uri="2b2dfeed-2da1-4ef4-b600-f5543001ef98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Build_2015_Template</Template>
  <TotalTime>1701</TotalTime>
  <Words>671</Words>
  <Application>Microsoft Office PowerPoint</Application>
  <PresentationFormat>Custom</PresentationFormat>
  <Paragraphs>232</Paragraphs>
  <Slides>42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54" baseType="lpstr">
      <vt:lpstr>Arial</vt:lpstr>
      <vt:lpstr>Avenir LT Pro 45 Book</vt:lpstr>
      <vt:lpstr>Calibri</vt:lpstr>
      <vt:lpstr>Consolas</vt:lpstr>
      <vt:lpstr>ＭＳ Ｐゴシック</vt:lpstr>
      <vt:lpstr>Segoe UI</vt:lpstr>
      <vt:lpstr>Segoe UI Light</vt:lpstr>
      <vt:lpstr>Segoe UI Semilight</vt:lpstr>
      <vt:lpstr>Times New Roman</vt:lpstr>
      <vt:lpstr>Webdings</vt:lpstr>
      <vt:lpstr>Wingdings</vt:lpstr>
      <vt:lpstr>5-30629_Build_Template_WHITE</vt:lpstr>
      <vt:lpstr>PowerPoint Presentation</vt:lpstr>
      <vt:lpstr>Rx, la joya oculta de NET</vt:lpstr>
      <vt:lpstr>PowerPoint Presentation</vt:lpstr>
      <vt:lpstr>Agenda</vt:lpstr>
      <vt:lpstr>Edin Kapić</vt:lpstr>
      <vt:lpstr>¿Rx?</vt:lpstr>
      <vt:lpstr>¿Qué es Rx?</vt:lpstr>
      <vt:lpstr>¿Qué es programación reactiva?</vt:lpstr>
      <vt:lpstr>Flujos de datos y Rx</vt:lpstr>
      <vt:lpstr>Analogías útiles</vt:lpstr>
      <vt:lpstr>¿Cómo obtener Rx?</vt:lpstr>
      <vt:lpstr>Rx</vt:lpstr>
      <vt:lpstr>Hello, world con Rx</vt:lpstr>
      <vt:lpstr>Observable</vt:lpstr>
      <vt:lpstr>Observer</vt:lpstr>
      <vt:lpstr>Un momento, ¿esto no es algo parecido a…</vt:lpstr>
      <vt:lpstr>Observable versus Enumerable</vt:lpstr>
      <vt:lpstr>Observable versus Eventos</vt:lpstr>
      <vt:lpstr>Vale, seguimos con Rx…</vt:lpstr>
      <vt:lpstr>Subject&lt;T&gt;</vt:lpstr>
      <vt:lpstr>Tipos de Subjects</vt:lpstr>
      <vt:lpstr>Ciclo de vida de una suscripción</vt:lpstr>
      <vt:lpstr>Secuencias finitas y los errores</vt:lpstr>
      <vt:lpstr>Muy bonito, pero no le veo la utilidad</vt:lpstr>
      <vt:lpstr>Ejemplo: Búsqueda en redes sociales</vt:lpstr>
      <vt:lpstr>¿Qué podemos hacer con las secuencias?</vt:lpstr>
      <vt:lpstr>Operadores LINQ</vt:lpstr>
      <vt:lpstr>Proyección</vt:lpstr>
      <vt:lpstr>Map-Reduce</vt:lpstr>
      <vt:lpstr>Schedulers</vt:lpstr>
      <vt:lpstr>¡Rx!</vt:lpstr>
      <vt:lpstr>¿Dónde aplicar Rx?</vt:lpstr>
      <vt:lpstr>Ejemplo: Sugerencias de búsqueda</vt:lpstr>
      <vt:lpstr>Rx en el mundo real</vt:lpstr>
      <vt:lpstr>Más allá de Rx</vt:lpstr>
      <vt:lpstr>Más allá de Rx</vt:lpstr>
      <vt:lpstr>Más allá de Rx</vt:lpstr>
      <vt:lpstr>Recursos</vt:lpstr>
      <vt:lpstr>Links útiles</vt:lpstr>
      <vt:lpstr>Code Section</vt:lpstr>
      <vt:lpstr>PowerPoint Presentation</vt:lpstr>
      <vt:lpstr>PowerPoint Presentation</vt:lpstr>
    </vt:vector>
  </TitlesOfParts>
  <Manager/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Build 2015</dc:subject>
  <dc:creator>Andrew Clinick</dc:creator>
  <cp:keywords>Build 2015</cp:keywords>
  <dc:description>Template: Mitchell Derrey, Silver Fox Productions
Formatting: 
Audience Type:</dc:description>
  <cp:lastModifiedBy>Edin Kapic</cp:lastModifiedBy>
  <cp:revision>100</cp:revision>
  <dcterms:created xsi:type="dcterms:W3CDTF">2015-04-07T19:39:07Z</dcterms:created>
  <dcterms:modified xsi:type="dcterms:W3CDTF">2016-02-17T22:46:56Z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0x0101000A655A170DB5584FB5BF1EFD28586C3A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>173;#Moscone Center|d4f36a2e-dd0d-4424-990f-7c93b4e9f063</vt:lpwstr>
  </property>
  <property fmtid="{D5CDD505-2E9C-101B-9397-08002B2CF9AE}" pid="7" name="Track">
    <vt:lpwstr/>
  </property>
  <property fmtid="{D5CDD505-2E9C-101B-9397-08002B2CF9AE}" pid="8" name="Event Location">
    <vt:lpwstr>172;#San Francisco|84dfcb53-432b-499d-8965-93d483d36b4a</vt:lpwstr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Audience1">
    <vt:lpwstr/>
  </property>
  <property fmtid="{D5CDD505-2E9C-101B-9397-08002B2CF9AE}" pid="12" name="TaxKeyword">
    <vt:lpwstr>170;#Build 2015|54419920-0a06-43b0-b2df-79127b266d93</vt:lpwstr>
  </property>
  <property fmtid="{D5CDD505-2E9C-101B-9397-08002B2CF9AE}" pid="13" name="Event Name">
    <vt:lpwstr>171;#BUILD|58542b36-5bf5-46a6-a53f-a41fb7a73785</vt:lpwstr>
  </property>
  <property fmtid="{D5CDD505-2E9C-101B-9397-08002B2CF9AE}" pid="14" name="Tfs.IsStoryboard">
    <vt:bool>true</vt:bool>
  </property>
  <property fmtid="{D5CDD505-2E9C-101B-9397-08002B2CF9AE}" pid="15" name="_ShortcutUrl">
    <vt:lpwstr>, </vt:lpwstr>
  </property>
  <property fmtid="{D5CDD505-2E9C-101B-9397-08002B2CF9AE}" pid="16" name="Tfs.LastKnownPath">
    <vt:lpwstr>https://d.docs.live.net/27d6a3274bdd6131/Speaking/DotNetSpain2016/Rx%20la%20joya%20oculta%20de%20NET.pptx</vt:lpwstr>
  </property>
</Properties>
</file>